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328" r:id="rId3"/>
    <p:sldId id="321" r:id="rId4"/>
    <p:sldId id="263" r:id="rId5"/>
    <p:sldId id="349" r:id="rId6"/>
    <p:sldId id="293" r:id="rId7"/>
    <p:sldId id="294" r:id="rId8"/>
    <p:sldId id="295" r:id="rId9"/>
    <p:sldId id="296" r:id="rId10"/>
    <p:sldId id="299" r:id="rId11"/>
    <p:sldId id="301" r:id="rId12"/>
    <p:sldId id="346" r:id="rId13"/>
    <p:sldId id="306" r:id="rId14"/>
    <p:sldId id="308" r:id="rId15"/>
    <p:sldId id="329" r:id="rId16"/>
    <p:sldId id="309" r:id="rId17"/>
    <p:sldId id="312" r:id="rId18"/>
    <p:sldId id="313" r:id="rId19"/>
    <p:sldId id="327" r:id="rId20"/>
    <p:sldId id="297" r:id="rId21"/>
    <p:sldId id="330" r:id="rId22"/>
    <p:sldId id="332" r:id="rId23"/>
    <p:sldId id="331" r:id="rId24"/>
    <p:sldId id="335" r:id="rId25"/>
    <p:sldId id="336" r:id="rId26"/>
    <p:sldId id="337" r:id="rId27"/>
    <p:sldId id="338" r:id="rId28"/>
    <p:sldId id="339" r:id="rId29"/>
    <p:sldId id="340" r:id="rId30"/>
    <p:sldId id="342" r:id="rId31"/>
    <p:sldId id="343" r:id="rId32"/>
    <p:sldId id="344" r:id="rId33"/>
    <p:sldId id="345" r:id="rId34"/>
    <p:sldId id="289" r:id="rId35"/>
    <p:sldId id="32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9B9"/>
    <a:srgbClr val="FF9300"/>
    <a:srgbClr val="FF7E79"/>
    <a:srgbClr val="FF40FF"/>
    <a:srgbClr val="59FDFB"/>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480" autoAdjust="0"/>
    <p:restoredTop sz="94660" autoAdjust="0"/>
  </p:normalViewPr>
  <p:slideViewPr>
    <p:cSldViewPr snapToGrid="0">
      <p:cViewPr varScale="1">
        <p:scale>
          <a:sx n="91" d="100"/>
          <a:sy n="91" d="100"/>
        </p:scale>
        <p:origin x="-112" y="-1144"/>
      </p:cViewPr>
      <p:guideLst>
        <p:guide orient="horz" pos="2160"/>
        <p:guide pos="3840"/>
      </p:guideLst>
    </p:cSldViewPr>
  </p:slideViewPr>
  <p:outlineViewPr>
    <p:cViewPr>
      <p:scale>
        <a:sx n="33" d="100"/>
        <a:sy n="33" d="100"/>
      </p:scale>
      <p:origin x="0" y="7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1BBEF-A969-497B-9436-67D764C5F071}" type="datetimeFigureOut">
              <a:rPr lang="en-US" smtClean="0"/>
              <a:t>12/06/19</a:t>
            </a:fld>
            <a:endParaRPr lang="en-US"/>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2DB18-C290-4C01-A3BD-475303E3C7CC}" type="slidenum">
              <a:rPr lang="en-US" smtClean="0"/>
              <a:t>‹n.›</a:t>
            </a:fld>
            <a:endParaRPr lang="en-US"/>
          </a:p>
        </p:txBody>
      </p:sp>
    </p:spTree>
    <p:extLst>
      <p:ext uri="{BB962C8B-B14F-4D97-AF65-F5344CB8AC3E}">
        <p14:creationId xmlns:p14="http://schemas.microsoft.com/office/powerpoint/2010/main" val="231551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bg>
      <p:bgPr>
        <a:solidFill>
          <a:schemeClr val="bg1"/>
        </a:solidFill>
        <a:effectLst/>
      </p:bgPr>
    </p:bg>
    <p:spTree>
      <p:nvGrpSpPr>
        <p:cNvPr id="1" name=""/>
        <p:cNvGrpSpPr/>
        <p:nvPr/>
      </p:nvGrpSpPr>
      <p:grpSpPr>
        <a:xfrm>
          <a:off x="0" y="0"/>
          <a:ext cx="0" cy="0"/>
          <a:chOff x="0" y="0"/>
          <a:chExt cx="0" cy="0"/>
        </a:xfrm>
      </p:grpSpPr>
      <p:pic>
        <p:nvPicPr>
          <p:cNvPr id="5" name="Immagine 4" descr="../../LOGO_derivacoes8.jpg"/>
          <p:cNvPicPr>
            <a:picLocks noChangeAspect="1"/>
          </p:cNvPicPr>
          <p:nvPr userDrawn="1"/>
        </p:nvPicPr>
        <p:blipFill rotWithShape="1">
          <a:blip r:embed="rId2">
            <a:extLst>
              <a:ext uri="{28A0092B-C50C-407E-A947-70E740481C1C}">
                <a14:useLocalDpi xmlns:a14="http://schemas.microsoft.com/office/drawing/2010/main" val="0"/>
              </a:ext>
            </a:extLst>
          </a:blip>
          <a:srcRect l="10077" t="29948" r="9401" b="29593"/>
          <a:stretch/>
        </p:blipFill>
        <p:spPr bwMode="auto">
          <a:xfrm>
            <a:off x="7424191" y="211250"/>
            <a:ext cx="4049213" cy="1436400"/>
          </a:xfrm>
          <a:prstGeom prst="rect">
            <a:avLst/>
          </a:prstGeom>
          <a:noFill/>
          <a:ln>
            <a:noFill/>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Clique para editar o estilo de subtítulo do Modelo Global</a:t>
            </a:r>
            <a:endParaRPr lang="en-US" dirty="0"/>
          </a:p>
        </p:txBody>
      </p:sp>
      <p:sp>
        <p:nvSpPr>
          <p:cNvPr id="14" name="Marcador de Posição da Imagem 13">
            <a:extLst>
              <a:ext uri="{FF2B5EF4-FFF2-40B4-BE49-F238E27FC236}">
                <a16:creationId xmlns="" xmlns:a16="http://schemas.microsoft.com/office/drawing/2014/main" id="{075C0922-4E89-4D0E-B07D-63DF2096896A}"/>
              </a:ext>
            </a:extLst>
          </p:cNvPr>
          <p:cNvSpPr>
            <a:spLocks noGrp="1"/>
          </p:cNvSpPr>
          <p:nvPr>
            <p:ph type="pic" sz="quarter" idx="12" hasCustomPrompt="1"/>
          </p:nvPr>
        </p:nvSpPr>
        <p:spPr>
          <a:xfrm>
            <a:off x="1371600" y="5199797"/>
            <a:ext cx="2913797" cy="1446953"/>
          </a:xfrm>
          <a:prstGeom prst="rect">
            <a:avLst/>
          </a:prstGeom>
        </p:spPr>
        <p:txBody>
          <a:bodyPr>
            <a:normAutofit/>
          </a:bodyPr>
          <a:lstStyle>
            <a:lvl1pPr>
              <a:defRPr sz="1000"/>
            </a:lvl1pPr>
          </a:lstStyle>
          <a:p>
            <a:r>
              <a:rPr lang="en-US" dirty="0"/>
              <a:t>Logo of your institution</a:t>
            </a:r>
          </a:p>
        </p:txBody>
      </p:sp>
    </p:spTree>
    <p:extLst>
      <p:ext uri="{BB962C8B-B14F-4D97-AF65-F5344CB8AC3E}">
        <p14:creationId xmlns:p14="http://schemas.microsoft.com/office/powerpoint/2010/main" val="27082242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lvl1pPr>
              <a:defRPr lang="en-US" sz="3600" dirty="0">
                <a:solidFill>
                  <a:srgbClr val="0070C0"/>
                </a:solidFill>
                <a:latin typeface="Arial" panose="020B0604020202020204" pitchFamily="34" charset="0"/>
                <a:cs typeface="Arial" panose="020B0604020202020204" pitchFamily="34" charset="0"/>
              </a:defRPr>
            </a:lvl1pPr>
          </a:lstStyle>
          <a:p>
            <a:pPr lvl="0" algn="l"/>
            <a:r>
              <a:rPr lang="pt-PT" dirty="0"/>
              <a:t>Clique para editar o estilo de título do Modelo Global</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normAutofit/>
          </a:bodyPr>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pic>
        <p:nvPicPr>
          <p:cNvPr id="10" name="Imagem 9">
            <a:extLst>
              <a:ext uri="{FF2B5EF4-FFF2-40B4-BE49-F238E27FC236}">
                <a16:creationId xmlns="" xmlns:a16="http://schemas.microsoft.com/office/drawing/2014/main" id="{F473C8A4-A1A4-4676-89AE-A9108447B7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156454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10820400" cy="4024125"/>
          </a:xfrm>
          <a:prstGeom prst="rect">
            <a:avLst/>
          </a:prstGeom>
        </p:spPr>
        <p:txBody>
          <a:bodyPr>
            <a:normAutofit/>
          </a:bodyPr>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pic>
        <p:nvPicPr>
          <p:cNvPr id="10" name="Imagem 9">
            <a:extLst>
              <a:ext uri="{FF2B5EF4-FFF2-40B4-BE49-F238E27FC236}">
                <a16:creationId xmlns="" xmlns:a16="http://schemas.microsoft.com/office/drawing/2014/main" id="{F473C8A4-A1A4-4676-89AE-A9108447B7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21265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pic>
        <p:nvPicPr>
          <p:cNvPr id="10" name="Imagem 9">
            <a:extLst>
              <a:ext uri="{FF2B5EF4-FFF2-40B4-BE49-F238E27FC236}">
                <a16:creationId xmlns="" xmlns:a16="http://schemas.microsoft.com/office/drawing/2014/main" id="{7885019C-869F-4213-B927-6D0341E508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vert="horz" lIns="91440" tIns="45720" rIns="91440" bIns="45720" rtlCol="0">
            <a:normAutofit/>
          </a:bodyPr>
          <a:lstStyle>
            <a:lvl1pPr algn="r">
              <a:defRPr lang="pt-PT" sz="2000" smtClean="0">
                <a:solidFill>
                  <a:srgbClr val="002060"/>
                </a:solidFill>
                <a:latin typeface="Arial" panose="020B0604020202020204" pitchFamily="34" charset="0"/>
                <a:cs typeface="Arial" panose="020B0604020202020204" pitchFamily="34" charset="0"/>
              </a:defRPr>
            </a:lvl1pPr>
          </a:lstStyle>
          <a:p>
            <a:pPr marL="0" lvl="0" indent="0">
              <a:buNone/>
            </a:pPr>
            <a:r>
              <a:rPr lang="pt-PT"/>
              <a:t>Editar os estilos de texto do Modelo Global</a:t>
            </a:r>
          </a:p>
        </p:txBody>
      </p:sp>
    </p:spTree>
    <p:extLst>
      <p:ext uri="{BB962C8B-B14F-4D97-AF65-F5344CB8AC3E}">
        <p14:creationId xmlns:p14="http://schemas.microsoft.com/office/powerpoint/2010/main" val="211580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pic>
        <p:nvPicPr>
          <p:cNvPr id="9" name="Imagem 8">
            <a:extLst>
              <a:ext uri="{FF2B5EF4-FFF2-40B4-BE49-F238E27FC236}">
                <a16:creationId xmlns="" xmlns:a16="http://schemas.microsoft.com/office/drawing/2014/main" id="{AA63D659-86FF-4CDE-A99A-BF09780DED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49116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pic>
        <p:nvPicPr>
          <p:cNvPr id="11" name="Imagem 10">
            <a:extLst>
              <a:ext uri="{FF2B5EF4-FFF2-40B4-BE49-F238E27FC236}">
                <a16:creationId xmlns="" xmlns:a16="http://schemas.microsoft.com/office/drawing/2014/main" id="{BC8E7B60-9344-4E24-9E54-D33BB1897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124289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pic>
        <p:nvPicPr>
          <p:cNvPr id="7" name="Imagem 6">
            <a:extLst>
              <a:ext uri="{FF2B5EF4-FFF2-40B4-BE49-F238E27FC236}">
                <a16:creationId xmlns="" xmlns:a16="http://schemas.microsoft.com/office/drawing/2014/main" id="{51B3EF93-5350-4066-A111-2E8CCB1BB7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51893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6" name="Imagem 5">
            <a:extLst>
              <a:ext uri="{FF2B5EF4-FFF2-40B4-BE49-F238E27FC236}">
                <a16:creationId xmlns="" xmlns:a16="http://schemas.microsoft.com/office/drawing/2014/main" id="{16F817AD-D83C-4DD3-811E-49B4399728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200174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PT" dirty="0"/>
              <a:t>Clique para editar o estilo de título do Modelo Global</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Editar os estilos de texto do Modelo Global</a:t>
            </a:r>
          </a:p>
        </p:txBody>
      </p:sp>
      <p:pic>
        <p:nvPicPr>
          <p:cNvPr id="9" name="Imagem 8">
            <a:extLst>
              <a:ext uri="{FF2B5EF4-FFF2-40B4-BE49-F238E27FC236}">
                <a16:creationId xmlns="" xmlns:a16="http://schemas.microsoft.com/office/drawing/2014/main" id="{B2597307-4DD8-405D-B37E-A570217F9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207942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pic>
        <p:nvPicPr>
          <p:cNvPr id="10" name="Imagem 9">
            <a:extLst>
              <a:ext uri="{FF2B5EF4-FFF2-40B4-BE49-F238E27FC236}">
                <a16:creationId xmlns="" xmlns:a16="http://schemas.microsoft.com/office/drawing/2014/main" id="{96FDC817-6520-4FB2-8420-F91E83FAD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893" t="18079" r="30402" b="18192"/>
          <a:stretch/>
        </p:blipFill>
        <p:spPr>
          <a:xfrm>
            <a:off x="199417" y="248515"/>
            <a:ext cx="1102441" cy="1317324"/>
          </a:xfrm>
          <a:prstGeom prst="rect">
            <a:avLst/>
          </a:prstGeom>
        </p:spPr>
      </p:pic>
    </p:spTree>
    <p:extLst>
      <p:ext uri="{BB962C8B-B14F-4D97-AF65-F5344CB8AC3E}">
        <p14:creationId xmlns:p14="http://schemas.microsoft.com/office/powerpoint/2010/main" val="11949228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7" descr="C2-HD-BTM.png">
            <a:extLst>
              <a:ext uri="{FF2B5EF4-FFF2-40B4-BE49-F238E27FC236}">
                <a16:creationId xmlns="" xmlns:a16="http://schemas.microsoft.com/office/drawing/2014/main" id="{FACFE797-925E-4955-B1BC-E8BF2FC6C8F6}"/>
              </a:ext>
            </a:extLst>
          </p:cNvPr>
          <p:cNvPicPr>
            <a:picLocks noChangeAspect="1"/>
          </p:cNvPicPr>
          <p:nvPr userDrawn="1"/>
        </p:nvPicPr>
        <p:blipFill>
          <a:blip r:embed="rId12">
            <a:lum bright="70000" contrast="-70000"/>
            <a:extLst>
              <a:ext uri="{BEBA8EAE-BF5A-486C-A8C5-ECC9F3942E4B}">
                <a14:imgProps xmlns:a14="http://schemas.microsoft.com/office/drawing/2010/main">
                  <a14:imgLayer r:embed="rId13">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Autofit/>
          </a:bodyPr>
          <a:lstStyle/>
          <a:p>
            <a:r>
              <a:rPr lang="pt-PT" dirty="0"/>
              <a:t>Clique para editar o estilo de título do Modelo Global</a:t>
            </a:r>
            <a:endParaRPr lang="en-US" dirty="0"/>
          </a:p>
        </p:txBody>
      </p:sp>
      <p:sp>
        <p:nvSpPr>
          <p:cNvPr id="14" name="Marcador de Posição do Texto 21">
            <a:extLst>
              <a:ext uri="{FF2B5EF4-FFF2-40B4-BE49-F238E27FC236}">
                <a16:creationId xmlns="" xmlns:a16="http://schemas.microsoft.com/office/drawing/2014/main" id="{959F62E0-66E0-4B76-B5ED-074319838FE0}"/>
              </a:ext>
            </a:extLst>
          </p:cNvPr>
          <p:cNvSpPr txBox="1">
            <a:spLocks/>
          </p:cNvSpPr>
          <p:nvPr userDrawn="1"/>
        </p:nvSpPr>
        <p:spPr>
          <a:xfrm>
            <a:off x="4435522" y="6373795"/>
            <a:ext cx="6556375" cy="272955"/>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lang="en-US" sz="1000" kern="1200" dirty="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kern="1200" dirty="0">
                <a:solidFill>
                  <a:srgbClr val="002060"/>
                </a:solidFill>
                <a:effectLst/>
                <a:latin typeface="Arial" panose="020B0604020202020204" pitchFamily="34" charset="0"/>
                <a:ea typeface="+mn-ea"/>
                <a:cs typeface="Arial" panose="020B0604020202020204" pitchFamily="34" charset="0"/>
              </a:rPr>
              <a:t>21</a:t>
            </a:r>
            <a:r>
              <a:rPr lang="en-GB" sz="1000" kern="1200" baseline="30000" dirty="0">
                <a:solidFill>
                  <a:srgbClr val="002060"/>
                </a:solidFill>
                <a:effectLst/>
                <a:latin typeface="Arial" panose="020B0604020202020204" pitchFamily="34" charset="0"/>
                <a:ea typeface="+mn-ea"/>
                <a:cs typeface="Arial" panose="020B0604020202020204" pitchFamily="34" charset="0"/>
              </a:rPr>
              <a:t>st</a:t>
            </a:r>
            <a:r>
              <a:rPr lang="en-GB" sz="1000" kern="1200" baseline="0" dirty="0">
                <a:solidFill>
                  <a:srgbClr val="002060"/>
                </a:solidFill>
                <a:effectLst/>
                <a:latin typeface="Arial" panose="020B0604020202020204" pitchFamily="34" charset="0"/>
                <a:ea typeface="+mn-ea"/>
                <a:cs typeface="Arial" panose="020B0604020202020204" pitchFamily="34" charset="0"/>
              </a:rPr>
              <a:t> </a:t>
            </a:r>
            <a:r>
              <a:rPr lang="en-GB" sz="1000" kern="1200" dirty="0">
                <a:solidFill>
                  <a:srgbClr val="002060"/>
                </a:solidFill>
                <a:effectLst/>
                <a:latin typeface="Arial" panose="020B0604020202020204" pitchFamily="34" charset="0"/>
                <a:ea typeface="+mn-ea"/>
                <a:cs typeface="Arial" panose="020B0604020202020204" pitchFamily="34" charset="0"/>
              </a:rPr>
              <a:t>ERVO Meeting, University of Hamburg (Germany), 12 June 2019</a:t>
            </a:r>
            <a:endParaRPr lang="it-IT" sz="1000" kern="1200" dirty="0">
              <a:solidFill>
                <a:srgbClr val="002060"/>
              </a:solidFill>
              <a:effectLst/>
              <a:latin typeface="Arial" panose="020B0604020202020204" pitchFamily="34" charset="0"/>
              <a:ea typeface="+mn-ea"/>
              <a:cs typeface="Arial" panose="020B0604020202020204" pitchFamily="34" charset="0"/>
            </a:endParaRPr>
          </a:p>
          <a:p>
            <a:r>
              <a:rPr lang="en-GB" sz="1000" kern="1200" dirty="0">
                <a:solidFill>
                  <a:srgbClr val="002060"/>
                </a:solidFill>
                <a:effectLst/>
                <a:latin typeface="Arial" panose="020B0604020202020204" pitchFamily="34" charset="0"/>
                <a:ea typeface="+mn-ea"/>
                <a:cs typeface="Arial" panose="020B0604020202020204" pitchFamily="34" charset="0"/>
              </a:rPr>
              <a:t> </a:t>
            </a:r>
            <a:endParaRPr lang="en-US" dirty="0"/>
          </a:p>
        </p:txBody>
      </p:sp>
    </p:spTree>
    <p:extLst>
      <p:ext uri="{BB962C8B-B14F-4D97-AF65-F5344CB8AC3E}">
        <p14:creationId xmlns:p14="http://schemas.microsoft.com/office/powerpoint/2010/main" val="40699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xStyles>
    <p:title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magnifico@cnr.it" TargetMode="External"/><Relationship Id="rId4" Type="http://schemas.openxmlformats.org/officeDocument/2006/relationships/hyperlink" Target="mailto:Olivier.lefort@ifremer.fr" TargetMode="External"/><Relationship Id="rId5" Type="http://schemas.openxmlformats.org/officeDocument/2006/relationships/hyperlink" Target="mailto:Pascal.morin@ifremer.fr" TargetMode="External"/><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hyperlink" Target="mailto:giuseppe.magnifico@emso-eu.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8.png"/><Relationship Id="rId14" Type="http://schemas.openxmlformats.org/officeDocument/2006/relationships/image" Target="../media/image21.png"/><Relationship Id="rId15"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CABE396E-8D78-4B8A-99D2-07053050BF0D}"/>
              </a:ext>
            </a:extLst>
          </p:cNvPr>
          <p:cNvSpPr txBox="1">
            <a:spLocks/>
          </p:cNvSpPr>
          <p:nvPr/>
        </p:nvSpPr>
        <p:spPr>
          <a:xfrm>
            <a:off x="1371600" y="1815933"/>
            <a:ext cx="10077930" cy="182509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ctr">
              <a:lnSpc>
                <a:spcPct val="120000"/>
              </a:lnSpc>
            </a:pPr>
            <a:r>
              <a:rPr lang="en-GB" sz="5700" b="1" cap="none" dirty="0"/>
              <a:t>Setting up a Strategic Plan for the European RVs Operators Community: </a:t>
            </a:r>
          </a:p>
          <a:p>
            <a:pPr algn="ctr">
              <a:lnSpc>
                <a:spcPct val="120000"/>
              </a:lnSpc>
              <a:spcBef>
                <a:spcPts val="1800"/>
              </a:spcBef>
            </a:pPr>
            <a:r>
              <a:rPr lang="en-GB" i="1" cap="none" dirty="0"/>
              <a:t>first outcomes from the Eurofleets+ WP8 “Foresight: Legacy and Roadmap</a:t>
            </a:r>
            <a:r>
              <a:rPr lang="en-GB" i="1" dirty="0"/>
              <a:t>” </a:t>
            </a:r>
            <a:endParaRPr lang="it-IT" i="1" dirty="0"/>
          </a:p>
        </p:txBody>
      </p:sp>
      <p:sp>
        <p:nvSpPr>
          <p:cNvPr id="6" name="Subtítulo 2">
            <a:extLst>
              <a:ext uri="{FF2B5EF4-FFF2-40B4-BE49-F238E27FC236}">
                <a16:creationId xmlns="" xmlns:a16="http://schemas.microsoft.com/office/drawing/2014/main" id="{CD869247-390E-4F29-94E2-65D84D8F015F}"/>
              </a:ext>
            </a:extLst>
          </p:cNvPr>
          <p:cNvSpPr>
            <a:spLocks noGrp="1"/>
          </p:cNvSpPr>
          <p:nvPr>
            <p:ph type="subTitle" idx="1"/>
          </p:nvPr>
        </p:nvSpPr>
        <p:spPr>
          <a:xfrm>
            <a:off x="1371600" y="3785865"/>
            <a:ext cx="9448800" cy="1254071"/>
          </a:xfrm>
        </p:spPr>
        <p:txBody>
          <a:bodyPr>
            <a:normAutofit lnSpcReduction="10000"/>
          </a:bodyPr>
          <a:lstStyle/>
          <a:p>
            <a:r>
              <a:rPr lang="en-US" dirty="0"/>
              <a:t>Giuseppe Magnifico – Olivier </a:t>
            </a:r>
            <a:r>
              <a:rPr lang="en-US" dirty="0" err="1"/>
              <a:t>Lefort</a:t>
            </a:r>
            <a:r>
              <a:rPr lang="en-US" dirty="0"/>
              <a:t> – Pascal Morin</a:t>
            </a:r>
          </a:p>
          <a:p>
            <a:r>
              <a:rPr lang="en-US" sz="1300" i="1" dirty="0">
                <a:hlinkClick r:id="rId2"/>
              </a:rPr>
              <a:t>giuseppe.magnifico@emso-eu.org</a:t>
            </a:r>
            <a:r>
              <a:rPr lang="en-US" sz="1300" i="1" dirty="0"/>
              <a:t>; </a:t>
            </a:r>
            <a:r>
              <a:rPr lang="en-US" sz="1300" i="1" dirty="0">
                <a:hlinkClick r:id="rId3"/>
              </a:rPr>
              <a:t>giuseppe.magnifico@cnr.it</a:t>
            </a:r>
            <a:endParaRPr lang="en-US" sz="1300" i="1" dirty="0"/>
          </a:p>
          <a:p>
            <a:r>
              <a:rPr lang="en-US" sz="1300" i="1" dirty="0">
                <a:hlinkClick r:id="rId4"/>
              </a:rPr>
              <a:t>Olivier.lefort@ifremer.fr</a:t>
            </a:r>
            <a:endParaRPr lang="en-US" sz="1300" i="1" dirty="0"/>
          </a:p>
          <a:p>
            <a:r>
              <a:rPr lang="en-US" sz="1300" i="1" dirty="0">
                <a:hlinkClick r:id="rId5"/>
              </a:rPr>
              <a:t>Pascal.morin@ifremer.fr</a:t>
            </a:r>
            <a:endParaRPr lang="en-US" sz="1300" i="1" dirty="0"/>
          </a:p>
          <a:p>
            <a:endParaRPr lang="en-US" sz="1300" i="1" dirty="0"/>
          </a:p>
          <a:p>
            <a:endParaRPr lang="en-US" sz="1300" i="1" dirty="0"/>
          </a:p>
          <a:p>
            <a:endParaRPr lang="en-US" sz="1300" i="1" dirty="0"/>
          </a:p>
          <a:p>
            <a:endParaRPr lang="en-US" sz="1300" i="1" dirty="0"/>
          </a:p>
          <a:p>
            <a:endParaRPr lang="en-US" sz="1300" i="1" dirty="0"/>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221" y="430173"/>
            <a:ext cx="1829661" cy="896893"/>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512" y="295910"/>
            <a:ext cx="1165421" cy="1165421"/>
          </a:xfrm>
          <a:prstGeom prst="rect">
            <a:avLst/>
          </a:prstGeom>
        </p:spPr>
      </p:pic>
      <p:pic>
        <p:nvPicPr>
          <p:cNvPr id="11" name="Segnaposto immagine 8">
            <a:extLst>
              <a:ext uri="{FF2B5EF4-FFF2-40B4-BE49-F238E27FC236}">
                <a16:creationId xmlns="" xmlns:a16="http://schemas.microsoft.com/office/drawing/2014/main" id="{663BD25B-E198-134E-BD24-FDD0316E57F8}"/>
              </a:ext>
            </a:extLst>
          </p:cNvPr>
          <p:cNvPicPr preferRelativeResize="0">
            <a:picLocks noGrp="1"/>
          </p:cNvPicPr>
          <p:nvPr>
            <p:ph type="pic" sz="quarter" idx="12"/>
          </p:nvPr>
        </p:nvPicPr>
        <p:blipFill>
          <a:blip r:embed="rId8">
            <a:extLst>
              <a:ext uri="{28A0092B-C50C-407E-A947-70E740481C1C}">
                <a14:useLocalDpi xmlns:a14="http://schemas.microsoft.com/office/drawing/2010/main" val="0"/>
              </a:ext>
            </a:extLst>
          </a:blip>
          <a:stretch>
            <a:fillRect/>
          </a:stretch>
        </p:blipFill>
        <p:spPr>
          <a:xfrm>
            <a:off x="650111" y="5344827"/>
            <a:ext cx="1805940" cy="1217263"/>
          </a:xfrm>
        </p:spPr>
      </p:pic>
      <p:pic>
        <p:nvPicPr>
          <p:cNvPr id="12" name="Immagine 7">
            <a:extLst>
              <a:ext uri="{FF2B5EF4-FFF2-40B4-BE49-F238E27FC236}">
                <a16:creationId xmlns="" xmlns:a16="http://schemas.microsoft.com/office/drawing/2014/main" id="{88AB68D0-7AFF-3D4C-9939-B6F695D2718B}"/>
              </a:ext>
            </a:extLst>
          </p:cNvPr>
          <p:cNvPicPr>
            <a:picLocks noChangeAspect="1"/>
          </p:cNvPicPr>
          <p:nvPr/>
        </p:nvPicPr>
        <p:blipFill rotWithShape="1">
          <a:blip r:embed="rId9">
            <a:extLst>
              <a:ext uri="{28A0092B-C50C-407E-A947-70E740481C1C}">
                <a14:useLocalDpi xmlns:a14="http://schemas.microsoft.com/office/drawing/2010/main" val="0"/>
              </a:ext>
            </a:extLst>
          </a:blip>
          <a:srcRect l="19980" t="14236" r="25691" b="23390"/>
          <a:stretch/>
        </p:blipFill>
        <p:spPr>
          <a:xfrm>
            <a:off x="2632697" y="5624743"/>
            <a:ext cx="944182" cy="878902"/>
          </a:xfrm>
          <a:prstGeom prst="rect">
            <a:avLst/>
          </a:prstGeom>
        </p:spPr>
      </p:pic>
      <p:pic>
        <p:nvPicPr>
          <p:cNvPr id="13" name="Immagine 20">
            <a:extLst>
              <a:ext uri="{FF2B5EF4-FFF2-40B4-BE49-F238E27FC236}">
                <a16:creationId xmlns="" xmlns:a16="http://schemas.microsoft.com/office/drawing/2014/main" id="{E82D6595-02BB-2448-A9C0-2858414FB5CC}"/>
              </a:ext>
            </a:extLst>
          </p:cNvPr>
          <p:cNvPicPr>
            <a:picLocks noChangeAspect="1"/>
          </p:cNvPicPr>
          <p:nvPr/>
        </p:nvPicPr>
        <p:blipFill rotWithShape="1">
          <a:blip r:embed="rId10">
            <a:extLst>
              <a:ext uri="{28A0092B-C50C-407E-A947-70E740481C1C}">
                <a14:useLocalDpi xmlns:a14="http://schemas.microsoft.com/office/drawing/2010/main" val="0"/>
              </a:ext>
            </a:extLst>
          </a:blip>
          <a:srcRect t="40263" b="29555"/>
          <a:stretch/>
        </p:blipFill>
        <p:spPr>
          <a:xfrm>
            <a:off x="3939162" y="5624743"/>
            <a:ext cx="2911990" cy="878902"/>
          </a:xfrm>
          <a:prstGeom prst="rect">
            <a:avLst/>
          </a:prstGeom>
        </p:spPr>
      </p:pic>
    </p:spTree>
    <p:extLst>
      <p:ext uri="{BB962C8B-B14F-4D97-AF65-F5344CB8AC3E}">
        <p14:creationId xmlns:p14="http://schemas.microsoft.com/office/powerpoint/2010/main" val="30656298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BAE6D67D-108E-514C-A531-6F6098858513}"/>
              </a:ext>
            </a:extLst>
          </p:cNvPr>
          <p:cNvSpPr/>
          <p:nvPr/>
        </p:nvSpPr>
        <p:spPr>
          <a:xfrm>
            <a:off x="2857500" y="1325172"/>
            <a:ext cx="8863680" cy="4645311"/>
          </a:xfrm>
          <a:prstGeom prst="rect">
            <a:avLst/>
          </a:prstGeom>
        </p:spPr>
        <p:txBody>
          <a:bodyPr wrap="square">
            <a:spAutoFit/>
          </a:bodyPr>
          <a:lstStyle/>
          <a:p>
            <a:pPr marL="450215" marR="358775" algn="just">
              <a:lnSpc>
                <a:spcPct val="110000"/>
              </a:lnSpc>
              <a:spcBef>
                <a:spcPts val="1200"/>
              </a:spcBef>
              <a:spcAft>
                <a:spcPts val="0"/>
              </a:spcAft>
            </a:pPr>
            <a:r>
              <a:rPr lang="en-US" b="1" dirty="0">
                <a:solidFill>
                  <a:srgbClr val="002060"/>
                </a:solidFill>
                <a:latin typeface="Arial" charset="0"/>
                <a:ea typeface="Arial" charset="0"/>
                <a:cs typeface="Arial" charset="0"/>
              </a:rPr>
              <a:t>SWOT analysis of </a:t>
            </a:r>
            <a:r>
              <a:rPr lang="en-US" b="1" dirty="0" err="1">
                <a:solidFill>
                  <a:srgbClr val="002060"/>
                </a:solidFill>
                <a:latin typeface="Arial" charset="0"/>
                <a:ea typeface="Arial" charset="0"/>
                <a:cs typeface="Arial" charset="0"/>
              </a:rPr>
              <a:t>Eurofleets</a:t>
            </a:r>
            <a:r>
              <a:rPr lang="en-US" b="1" dirty="0">
                <a:solidFill>
                  <a:srgbClr val="002060"/>
                </a:solidFill>
                <a:latin typeface="Arial" charset="0"/>
                <a:ea typeface="Arial" charset="0"/>
                <a:cs typeface="Arial" charset="0"/>
              </a:rPr>
              <a:t> achievements and building of a strategic plan. </a:t>
            </a:r>
            <a:r>
              <a:rPr lang="en-US" dirty="0">
                <a:solidFill>
                  <a:srgbClr val="002060"/>
                </a:solidFill>
                <a:latin typeface="Arial" charset="0"/>
                <a:ea typeface="Arial" charset="0"/>
                <a:cs typeface="Arial" charset="0"/>
              </a:rPr>
              <a:t>It will be done by brainstorming sessions during teleconferences and side events, back to back with relevant European scale meetings (i.e. ERVO, OFEG, OFEG-TECH, IRSO, INMARTECH, Oceanology International).</a:t>
            </a:r>
          </a:p>
          <a:p>
            <a:pPr marL="450215" marR="358775" algn="just">
              <a:lnSpc>
                <a:spcPct val="110000"/>
              </a:lnSpc>
              <a:spcBef>
                <a:spcPts val="1200"/>
              </a:spcBef>
              <a:spcAft>
                <a:spcPts val="0"/>
              </a:spcAft>
            </a:pPr>
            <a:r>
              <a:rPr lang="en-US" b="1" dirty="0">
                <a:solidFill>
                  <a:srgbClr val="002060"/>
                </a:solidFill>
                <a:latin typeface="Arial" charset="0"/>
                <a:ea typeface="Arial" charset="0"/>
                <a:cs typeface="Arial" charset="0"/>
              </a:rPr>
              <a:t>Formulating the final SWOT. </a:t>
            </a:r>
            <a:r>
              <a:rPr lang="en-US" dirty="0">
                <a:solidFill>
                  <a:srgbClr val="002060"/>
                </a:solidFill>
                <a:latin typeface="Arial" charset="0"/>
                <a:ea typeface="Arial" charset="0"/>
                <a:cs typeface="Arial" charset="0"/>
              </a:rPr>
              <a:t>The output will provide a prioritized set of </a:t>
            </a:r>
            <a:r>
              <a:rPr lang="en-US" dirty="0" err="1">
                <a:solidFill>
                  <a:srgbClr val="002060"/>
                </a:solidFill>
                <a:latin typeface="Arial" charset="0"/>
                <a:ea typeface="Arial" charset="0"/>
                <a:cs typeface="Arial" charset="0"/>
              </a:rPr>
              <a:t>Eurofleets</a:t>
            </a:r>
            <a:r>
              <a:rPr lang="en-US" dirty="0">
                <a:solidFill>
                  <a:srgbClr val="002060"/>
                </a:solidFill>
                <a:latin typeface="Arial" charset="0"/>
                <a:ea typeface="Arial" charset="0"/>
                <a:cs typeface="Arial" charset="0"/>
              </a:rPr>
              <a:t> achievements worth to be maintained and implemented, as well as best ideas for a better coordination of the European Research Fleets.</a:t>
            </a:r>
          </a:p>
          <a:p>
            <a:pPr marL="450215" marR="358775" algn="just">
              <a:lnSpc>
                <a:spcPct val="110000"/>
              </a:lnSpc>
              <a:spcBef>
                <a:spcPts val="1200"/>
              </a:spcBef>
              <a:spcAft>
                <a:spcPts val="0"/>
              </a:spcAft>
            </a:pPr>
            <a:endParaRPr lang="en-US" dirty="0">
              <a:solidFill>
                <a:srgbClr val="002060"/>
              </a:solidFill>
              <a:latin typeface="Arial" charset="0"/>
              <a:ea typeface="Arial" charset="0"/>
              <a:cs typeface="Arial" charset="0"/>
            </a:endParaRPr>
          </a:p>
          <a:p>
            <a:pPr marL="450215" marR="358775" algn="just">
              <a:lnSpc>
                <a:spcPct val="110000"/>
              </a:lnSpc>
              <a:spcBef>
                <a:spcPts val="1200"/>
              </a:spcBef>
              <a:spcAft>
                <a:spcPts val="0"/>
              </a:spcAft>
            </a:pPr>
            <a:endParaRPr lang="en-US" dirty="0">
              <a:solidFill>
                <a:srgbClr val="002060"/>
              </a:solidFill>
              <a:latin typeface="Arial" charset="0"/>
              <a:ea typeface="Arial" charset="0"/>
              <a:cs typeface="Arial" charset="0"/>
            </a:endParaRPr>
          </a:p>
          <a:p>
            <a:pPr marL="450215" marR="358775" algn="just">
              <a:lnSpc>
                <a:spcPct val="110000"/>
              </a:lnSpc>
              <a:spcBef>
                <a:spcPts val="1200"/>
              </a:spcBef>
              <a:spcAft>
                <a:spcPts val="0"/>
              </a:spcAft>
            </a:pPr>
            <a:r>
              <a:rPr lang="en-US" b="1" dirty="0">
                <a:solidFill>
                  <a:srgbClr val="002060"/>
                </a:solidFill>
                <a:latin typeface="Arial" charset="0"/>
                <a:ea typeface="Arial" charset="0"/>
                <a:cs typeface="Arial" charset="0"/>
              </a:rPr>
              <a:t>Sustainable management of the European Research Fleet. </a:t>
            </a:r>
            <a:r>
              <a:rPr lang="en-US" dirty="0">
                <a:solidFill>
                  <a:srgbClr val="002060"/>
                </a:solidFill>
                <a:latin typeface="Arial" charset="0"/>
                <a:ea typeface="Arial" charset="0"/>
                <a:cs typeface="Arial" charset="0"/>
              </a:rPr>
              <a:t>Implementation of a permanent fleets coordination platform. Between M16 and M36, preliminary scenarios will be presented to provide an interim evaluation.</a:t>
            </a:r>
          </a:p>
        </p:txBody>
      </p:sp>
      <p:sp>
        <p:nvSpPr>
          <p:cNvPr id="4" name="Titolo 1">
            <a:extLst>
              <a:ext uri="{FF2B5EF4-FFF2-40B4-BE49-F238E27FC236}">
                <a16:creationId xmlns="" xmlns:a16="http://schemas.microsoft.com/office/drawing/2014/main" id="{1BE094BA-9904-584E-B855-408A670283DF}"/>
              </a:ext>
            </a:extLst>
          </p:cNvPr>
          <p:cNvSpPr txBox="1">
            <a:spLocks/>
          </p:cNvSpPr>
          <p:nvPr/>
        </p:nvSpPr>
        <p:spPr>
          <a:xfrm>
            <a:off x="474216" y="88687"/>
            <a:ext cx="10955784"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600" b="1" dirty="0"/>
              <a:t>Next Steps to a legacy</a:t>
            </a:r>
            <a:endParaRPr lang="en-GB" sz="3600" b="1" dirty="0">
              <a:solidFill>
                <a:srgbClr val="00B0F0"/>
              </a:solidFill>
            </a:endParaRPr>
          </a:p>
        </p:txBody>
      </p:sp>
      <p:sp>
        <p:nvSpPr>
          <p:cNvPr id="5" name="Rettangolo arrotondato 31">
            <a:extLst>
              <a:ext uri="{FF2B5EF4-FFF2-40B4-BE49-F238E27FC236}">
                <a16:creationId xmlns="" xmlns:a16="http://schemas.microsoft.com/office/drawing/2014/main" id="{6E75CD9E-3A0E-7B4A-9C4D-43712252B5CD}"/>
              </a:ext>
            </a:extLst>
          </p:cNvPr>
          <p:cNvSpPr/>
          <p:nvPr/>
        </p:nvSpPr>
        <p:spPr>
          <a:xfrm>
            <a:off x="1036246" y="1208589"/>
            <a:ext cx="2009239" cy="2467510"/>
          </a:xfrm>
          <a:prstGeom prst="round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rial" charset="0"/>
                <a:ea typeface="Arial" charset="0"/>
                <a:cs typeface="Arial" charset="0"/>
              </a:rPr>
              <a:t>01/19 </a:t>
            </a:r>
          </a:p>
          <a:p>
            <a:pPr algn="ctr"/>
            <a:r>
              <a:rPr lang="en-GB" sz="3200" dirty="0">
                <a:solidFill>
                  <a:schemeClr val="bg1"/>
                </a:solidFill>
                <a:latin typeface="Arial" charset="0"/>
                <a:ea typeface="Arial" charset="0"/>
                <a:cs typeface="Arial" charset="0"/>
              </a:rPr>
              <a:t>– </a:t>
            </a:r>
          </a:p>
          <a:p>
            <a:pPr algn="ctr"/>
            <a:r>
              <a:rPr lang="en-GB" sz="3200" dirty="0">
                <a:solidFill>
                  <a:schemeClr val="bg1"/>
                </a:solidFill>
                <a:latin typeface="Arial" charset="0"/>
                <a:ea typeface="Arial" charset="0"/>
                <a:cs typeface="Arial" charset="0"/>
              </a:rPr>
              <a:t>04/20</a:t>
            </a:r>
          </a:p>
        </p:txBody>
      </p:sp>
      <p:sp>
        <p:nvSpPr>
          <p:cNvPr id="6" name="Rettangolo arrotondato 31">
            <a:extLst>
              <a:ext uri="{FF2B5EF4-FFF2-40B4-BE49-F238E27FC236}">
                <a16:creationId xmlns="" xmlns:a16="http://schemas.microsoft.com/office/drawing/2014/main" id="{7D86D5C2-621D-C148-A0E7-38225686B27B}"/>
              </a:ext>
            </a:extLst>
          </p:cNvPr>
          <p:cNvSpPr/>
          <p:nvPr/>
        </p:nvSpPr>
        <p:spPr>
          <a:xfrm>
            <a:off x="1036246" y="4500289"/>
            <a:ext cx="2009239" cy="1586777"/>
          </a:xfrm>
          <a:prstGeom prst="round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rial" charset="0"/>
                <a:ea typeface="Arial" charset="0"/>
                <a:cs typeface="Arial" charset="0"/>
              </a:rPr>
              <a:t>04/20 </a:t>
            </a:r>
          </a:p>
          <a:p>
            <a:pPr algn="ctr"/>
            <a:r>
              <a:rPr lang="en-GB" sz="3200" dirty="0">
                <a:solidFill>
                  <a:schemeClr val="bg1"/>
                </a:solidFill>
                <a:latin typeface="Arial" charset="0"/>
                <a:ea typeface="Arial" charset="0"/>
                <a:cs typeface="Arial" charset="0"/>
              </a:rPr>
              <a:t>–</a:t>
            </a:r>
          </a:p>
          <a:p>
            <a:pPr algn="ctr"/>
            <a:r>
              <a:rPr lang="en-GB" sz="3200" dirty="0">
                <a:solidFill>
                  <a:schemeClr val="bg1"/>
                </a:solidFill>
                <a:latin typeface="Arial" charset="0"/>
                <a:ea typeface="Arial" charset="0"/>
                <a:cs typeface="Arial" charset="0"/>
              </a:rPr>
              <a:t> 12/22</a:t>
            </a:r>
          </a:p>
        </p:txBody>
      </p:sp>
    </p:spTree>
    <p:extLst>
      <p:ext uri="{BB962C8B-B14F-4D97-AF65-F5344CB8AC3E}">
        <p14:creationId xmlns:p14="http://schemas.microsoft.com/office/powerpoint/2010/main" val="2410359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CABE396E-8D78-4B8A-99D2-07053050BF0D}"/>
              </a:ext>
            </a:extLst>
          </p:cNvPr>
          <p:cNvSpPr txBox="1">
            <a:spLocks/>
          </p:cNvSpPr>
          <p:nvPr/>
        </p:nvSpPr>
        <p:spPr>
          <a:xfrm>
            <a:off x="1371600" y="2113370"/>
            <a:ext cx="10077930" cy="182509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ctr">
              <a:lnSpc>
                <a:spcPct val="120000"/>
              </a:lnSpc>
            </a:pPr>
            <a:r>
              <a:rPr lang="en-GB" sz="5700" b="1" cap="none" dirty="0"/>
              <a:t>Towards a Strategic Plan for Eurofleets: </a:t>
            </a:r>
          </a:p>
          <a:p>
            <a:pPr algn="ctr">
              <a:lnSpc>
                <a:spcPct val="120000"/>
              </a:lnSpc>
            </a:pPr>
            <a:r>
              <a:rPr lang="en-GB" sz="5700" b="1" cap="none" dirty="0"/>
              <a:t>rationale and first outcomes</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221" y="430173"/>
            <a:ext cx="1829661" cy="896893"/>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12" y="295910"/>
            <a:ext cx="1165421" cy="1165421"/>
          </a:xfrm>
          <a:prstGeom prst="rect">
            <a:avLst/>
          </a:prstGeom>
        </p:spPr>
      </p:pic>
    </p:spTree>
    <p:extLst>
      <p:ext uri="{BB962C8B-B14F-4D97-AF65-F5344CB8AC3E}">
        <p14:creationId xmlns:p14="http://schemas.microsoft.com/office/powerpoint/2010/main" val="13405740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846363" y="44685"/>
            <a:ext cx="8610600" cy="1293028"/>
          </a:xfrm>
        </p:spPr>
        <p:txBody>
          <a:bodyPr/>
          <a:lstStyle/>
          <a:p>
            <a:pPr algn="r"/>
            <a:r>
              <a:rPr lang="en-GB" b="1" dirty="0"/>
              <a:t>Wp8 main objectives</a:t>
            </a:r>
          </a:p>
        </p:txBody>
      </p:sp>
      <p:sp>
        <p:nvSpPr>
          <p:cNvPr id="7" name="Segnaposto contenuto 2"/>
          <p:cNvSpPr>
            <a:spLocks noGrp="1"/>
          </p:cNvSpPr>
          <p:nvPr>
            <p:ph idx="1"/>
          </p:nvPr>
        </p:nvSpPr>
        <p:spPr>
          <a:xfrm>
            <a:off x="1059678" y="1706960"/>
            <a:ext cx="10446521" cy="2018714"/>
          </a:xfrm>
        </p:spPr>
        <p:txBody>
          <a:bodyPr>
            <a:noAutofit/>
          </a:bodyPr>
          <a:lstStyle/>
          <a:p>
            <a:pPr marL="0" indent="0" algn="just">
              <a:spcBef>
                <a:spcPts val="1600"/>
              </a:spcBef>
              <a:buNone/>
            </a:pPr>
            <a:r>
              <a:rPr lang="en-GB" sz="2400" dirty="0">
                <a:solidFill>
                  <a:srgbClr val="002060"/>
                </a:solidFill>
              </a:rPr>
              <a:t>To maintain, capitalise and further optimise the </a:t>
            </a:r>
            <a:r>
              <a:rPr lang="en-GB" b="1" dirty="0">
                <a:solidFill>
                  <a:srgbClr val="00B0F0"/>
                </a:solidFill>
              </a:rPr>
              <a:t>legacy</a:t>
            </a:r>
            <a:r>
              <a:rPr lang="en-GB" sz="2400" dirty="0">
                <a:solidFill>
                  <a:srgbClr val="002060"/>
                </a:solidFill>
              </a:rPr>
              <a:t> of the two previous FP7 grants (Eurofleets </a:t>
            </a:r>
            <a:r>
              <a:rPr lang="is-IS" sz="2400" i="1" dirty="0">
                <a:solidFill>
                  <a:srgbClr val="002060"/>
                </a:solidFill>
              </a:rPr>
              <a:t>2009-2013</a:t>
            </a:r>
            <a:r>
              <a:rPr lang="en-GB" sz="2400" dirty="0">
                <a:solidFill>
                  <a:srgbClr val="002060"/>
                </a:solidFill>
              </a:rPr>
              <a:t> and Eurofleets2 </a:t>
            </a:r>
            <a:r>
              <a:rPr lang="is-IS" sz="2400" i="1" dirty="0">
                <a:solidFill>
                  <a:srgbClr val="002060"/>
                </a:solidFill>
              </a:rPr>
              <a:t>2013-2017</a:t>
            </a:r>
            <a:r>
              <a:rPr lang="en-GB" sz="2400" dirty="0">
                <a:solidFill>
                  <a:srgbClr val="002060"/>
                </a:solidFill>
              </a:rPr>
              <a:t>) </a:t>
            </a:r>
          </a:p>
          <a:p>
            <a:pPr marL="0" indent="0" algn="just">
              <a:spcBef>
                <a:spcPts val="1600"/>
              </a:spcBef>
              <a:buNone/>
            </a:pPr>
            <a:r>
              <a:rPr lang="en-GB" sz="2400" dirty="0">
                <a:solidFill>
                  <a:srgbClr val="002060"/>
                </a:solidFill>
              </a:rPr>
              <a:t>To provide </a:t>
            </a:r>
            <a:r>
              <a:rPr lang="en-GB" b="1" dirty="0">
                <a:solidFill>
                  <a:srgbClr val="00B0F0"/>
                </a:solidFill>
              </a:rPr>
              <a:t>long-term proposals</a:t>
            </a:r>
            <a:r>
              <a:rPr lang="en-GB" sz="2400" dirty="0">
                <a:solidFill>
                  <a:srgbClr val="002060"/>
                </a:solidFill>
              </a:rPr>
              <a:t> to better coordinate and optimise the utilisation of the European research fleets</a:t>
            </a:r>
          </a:p>
          <a:p>
            <a:pPr marL="0" indent="0" algn="just">
              <a:spcBef>
                <a:spcPts val="1600"/>
              </a:spcBef>
              <a:buNone/>
            </a:pPr>
            <a:r>
              <a:rPr lang="en-GB" sz="2400" dirty="0">
                <a:solidFill>
                  <a:srgbClr val="002060"/>
                </a:solidFill>
              </a:rPr>
              <a:t>To identify and agree on a long-term sustainable fleets coordination system, with a view to consolidating a </a:t>
            </a:r>
            <a:r>
              <a:rPr lang="en-GB" b="1" dirty="0">
                <a:solidFill>
                  <a:srgbClr val="00B0F0"/>
                </a:solidFill>
              </a:rPr>
              <a:t>strategic</a:t>
            </a:r>
            <a:r>
              <a:rPr lang="en-GB" sz="2400" dirty="0">
                <a:solidFill>
                  <a:srgbClr val="002060"/>
                </a:solidFill>
              </a:rPr>
              <a:t> </a:t>
            </a:r>
            <a:r>
              <a:rPr lang="en-GB" b="1" dirty="0">
                <a:solidFill>
                  <a:srgbClr val="00B0F0"/>
                </a:solidFill>
              </a:rPr>
              <a:t>and coherent vision </a:t>
            </a:r>
            <a:r>
              <a:rPr lang="en-GB" sz="2400" dirty="0">
                <a:solidFill>
                  <a:srgbClr val="002060"/>
                </a:solidFill>
              </a:rPr>
              <a:t>of the European Research Fleet and outlining the future research infrastructure developments</a:t>
            </a:r>
          </a:p>
          <a:p>
            <a:pPr marL="0" indent="0" algn="just">
              <a:spcBef>
                <a:spcPts val="1600"/>
              </a:spcBef>
              <a:buNone/>
            </a:pPr>
            <a:r>
              <a:rPr lang="en-GB" sz="2400" dirty="0">
                <a:solidFill>
                  <a:srgbClr val="002060"/>
                </a:solidFill>
              </a:rPr>
              <a:t>To provide/develop/set up a </a:t>
            </a:r>
            <a:r>
              <a:rPr lang="en-GB" b="1" dirty="0">
                <a:solidFill>
                  <a:srgbClr val="00B0F0"/>
                </a:solidFill>
              </a:rPr>
              <a:t>strategic</a:t>
            </a:r>
            <a:r>
              <a:rPr lang="en-GB" sz="2400" dirty="0">
                <a:solidFill>
                  <a:srgbClr val="002060"/>
                </a:solidFill>
              </a:rPr>
              <a:t> </a:t>
            </a:r>
            <a:r>
              <a:rPr lang="en-GB" b="1" dirty="0">
                <a:solidFill>
                  <a:srgbClr val="00B0F0"/>
                </a:solidFill>
              </a:rPr>
              <a:t>roadmap</a:t>
            </a:r>
            <a:r>
              <a:rPr lang="en-GB" sz="2400" dirty="0">
                <a:solidFill>
                  <a:srgbClr val="002060"/>
                </a:solidFill>
              </a:rPr>
              <a:t> and </a:t>
            </a:r>
            <a:r>
              <a:rPr lang="en-GB" b="1" dirty="0">
                <a:solidFill>
                  <a:srgbClr val="00B0F0"/>
                </a:solidFill>
              </a:rPr>
              <a:t>long-tem sustainability plan</a:t>
            </a:r>
            <a:r>
              <a:rPr lang="en-GB" sz="2400" dirty="0">
                <a:solidFill>
                  <a:srgbClr val="002060"/>
                </a:solidFill>
              </a:rPr>
              <a:t> for an operational and funding model of an advanced and user-oriented Transnational Access (TA) system </a:t>
            </a:r>
          </a:p>
          <a:p>
            <a:endParaRPr lang="en-GB" sz="2400" dirty="0"/>
          </a:p>
        </p:txBody>
      </p:sp>
      <p:pic>
        <p:nvPicPr>
          <p:cNvPr id="8" name="Immagine 7">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6911" y="1766451"/>
            <a:ext cx="593961" cy="635313"/>
          </a:xfrm>
          <a:prstGeom prst="rect">
            <a:avLst/>
          </a:prstGeom>
        </p:spPr>
      </p:pic>
      <p:pic>
        <p:nvPicPr>
          <p:cNvPr id="11" name="Immagine 10">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5101" y="2688108"/>
            <a:ext cx="593961" cy="635313"/>
          </a:xfrm>
          <a:prstGeom prst="rect">
            <a:avLst/>
          </a:prstGeom>
        </p:spPr>
      </p:pic>
      <p:pic>
        <p:nvPicPr>
          <p:cNvPr id="12" name="Immagine 11">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5100" y="3747045"/>
            <a:ext cx="593961" cy="635313"/>
          </a:xfrm>
          <a:prstGeom prst="rect">
            <a:avLst/>
          </a:prstGeom>
        </p:spPr>
      </p:pic>
      <p:pic>
        <p:nvPicPr>
          <p:cNvPr id="13" name="Immagine 12">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5099" y="5169444"/>
            <a:ext cx="593961" cy="635313"/>
          </a:xfrm>
          <a:prstGeom prst="rect">
            <a:avLst/>
          </a:prstGeom>
        </p:spPr>
      </p:pic>
    </p:spTree>
    <p:extLst>
      <p:ext uri="{BB962C8B-B14F-4D97-AF65-F5344CB8AC3E}">
        <p14:creationId xmlns:p14="http://schemas.microsoft.com/office/powerpoint/2010/main" val="32706485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846363" y="-121891"/>
            <a:ext cx="8610600" cy="1293028"/>
          </a:xfrm>
        </p:spPr>
        <p:txBody>
          <a:bodyPr/>
          <a:lstStyle/>
          <a:p>
            <a:pPr algn="r"/>
            <a:r>
              <a:rPr lang="en-GB" b="1" dirty="0"/>
              <a:t>What is </a:t>
            </a:r>
            <a:r>
              <a:rPr lang="en-GB" b="1" dirty="0">
                <a:solidFill>
                  <a:srgbClr val="00B0F0"/>
                </a:solidFill>
              </a:rPr>
              <a:t>strategy</a:t>
            </a:r>
            <a:r>
              <a:rPr lang="en-GB" b="1" dirty="0"/>
              <a:t>? </a:t>
            </a:r>
          </a:p>
        </p:txBody>
      </p:sp>
      <p:sp>
        <p:nvSpPr>
          <p:cNvPr id="3" name="Segnaposto contenuto 2"/>
          <p:cNvSpPr>
            <a:spLocks noGrp="1"/>
          </p:cNvSpPr>
          <p:nvPr>
            <p:ph idx="1"/>
          </p:nvPr>
        </p:nvSpPr>
        <p:spPr>
          <a:xfrm>
            <a:off x="1114786" y="1851238"/>
            <a:ext cx="10820400" cy="602318"/>
          </a:xfrm>
        </p:spPr>
        <p:txBody>
          <a:bodyPr>
            <a:normAutofit lnSpcReduction="10000"/>
          </a:bodyPr>
          <a:lstStyle/>
          <a:p>
            <a:pPr marL="2692400" indent="-2692400" algn="just">
              <a:buNone/>
            </a:pPr>
            <a:r>
              <a:rPr lang="en-GB" sz="2000" b="1" dirty="0">
                <a:solidFill>
                  <a:srgbClr val="002060"/>
                </a:solidFill>
                <a:latin typeface="Arial" charset="0"/>
                <a:ea typeface="Arial" charset="0"/>
                <a:cs typeface="Arial" charset="0"/>
              </a:rPr>
              <a:t>Strategic positioning</a:t>
            </a:r>
            <a:r>
              <a:rPr lang="en-GB" sz="2000" dirty="0">
                <a:solidFill>
                  <a:srgbClr val="002060"/>
                </a:solidFill>
                <a:latin typeface="Arial" charset="0"/>
                <a:ea typeface="Arial" charset="0"/>
                <a:cs typeface="Arial" charset="0"/>
              </a:rPr>
              <a:t> means performing different activities from rivals or performing similar activities in different ways:</a:t>
            </a:r>
          </a:p>
        </p:txBody>
      </p:sp>
      <p:pic>
        <p:nvPicPr>
          <p:cNvPr id="9" name="Immagine 8" descr="Immagine che contiene oggetto&#10;&#10;&#10;&#10;Descrizione generata automaticamente">
            <a:extLst>
              <a:ext uri="{FF2B5EF4-FFF2-40B4-BE49-F238E27FC236}">
                <a16:creationId xmlns="" xmlns:a16="http://schemas.microsoft.com/office/drawing/2014/main" id="{99040765-2424-FC4C-B517-41396847C37A}"/>
              </a:ext>
            </a:extLst>
          </p:cNvPr>
          <p:cNvPicPr>
            <a:picLocks noChangeAspect="1"/>
          </p:cNvPicPr>
          <p:nvPr/>
        </p:nvPicPr>
        <p:blipFill rotWithShape="1">
          <a:blip r:embed="rId2">
            <a:biLevel thresh="75000"/>
            <a:alphaModFix amt="35000"/>
            <a:extLst>
              <a:ext uri="{28A0092B-C50C-407E-A947-70E740481C1C}">
                <a14:useLocalDpi xmlns:a14="http://schemas.microsoft.com/office/drawing/2010/main" val="0"/>
              </a:ext>
            </a:extLst>
          </a:blip>
          <a:srcRect t="8836" b="11248"/>
          <a:stretch/>
        </p:blipFill>
        <p:spPr>
          <a:xfrm flipH="1">
            <a:off x="1251491" y="2128825"/>
            <a:ext cx="9362855" cy="3731851"/>
          </a:xfrm>
          <a:prstGeom prst="rect">
            <a:avLst/>
          </a:prstGeom>
        </p:spPr>
      </p:pic>
      <p:sp>
        <p:nvSpPr>
          <p:cNvPr id="10" name="Rettangolo 9">
            <a:extLst>
              <a:ext uri="{FF2B5EF4-FFF2-40B4-BE49-F238E27FC236}">
                <a16:creationId xmlns="" xmlns:a16="http://schemas.microsoft.com/office/drawing/2014/main" id="{07CFE0C5-9103-504D-A249-FE56E1B6C1B7}"/>
              </a:ext>
            </a:extLst>
          </p:cNvPr>
          <p:cNvSpPr/>
          <p:nvPr/>
        </p:nvSpPr>
        <p:spPr>
          <a:xfrm>
            <a:off x="2979528" y="4150166"/>
            <a:ext cx="1149225" cy="307777"/>
          </a:xfrm>
          <a:prstGeom prst="rect">
            <a:avLst/>
          </a:prstGeom>
        </p:spPr>
        <p:txBody>
          <a:bodyPr wrap="none">
            <a:spAutoFit/>
          </a:bodyPr>
          <a:lstStyle/>
          <a:p>
            <a:r>
              <a:rPr lang="en-GB" sz="1400" b="1" cap="small" dirty="0">
                <a:solidFill>
                  <a:srgbClr val="002060"/>
                </a:solidFill>
                <a:latin typeface="Arial" charset="0"/>
                <a:ea typeface="Arial" charset="0"/>
                <a:cs typeface="Arial" charset="0"/>
              </a:rPr>
              <a:t>STRATEGY</a:t>
            </a:r>
            <a:endParaRPr lang="en-GB" sz="1400" dirty="0">
              <a:latin typeface="Arial" charset="0"/>
              <a:ea typeface="Arial" charset="0"/>
              <a:cs typeface="Arial" charset="0"/>
            </a:endParaRPr>
          </a:p>
        </p:txBody>
      </p:sp>
      <p:sp>
        <p:nvSpPr>
          <p:cNvPr id="14" name="Rettangolo 13">
            <a:extLst>
              <a:ext uri="{FF2B5EF4-FFF2-40B4-BE49-F238E27FC236}">
                <a16:creationId xmlns="" xmlns:a16="http://schemas.microsoft.com/office/drawing/2014/main" id="{6721836B-42B8-FA49-917A-E4DDDFF51399}"/>
              </a:ext>
            </a:extLst>
          </p:cNvPr>
          <p:cNvSpPr/>
          <p:nvPr/>
        </p:nvSpPr>
        <p:spPr>
          <a:xfrm>
            <a:off x="7912722" y="4839786"/>
            <a:ext cx="4458345" cy="738664"/>
          </a:xfrm>
          <a:prstGeom prst="rect">
            <a:avLst/>
          </a:prstGeom>
        </p:spPr>
        <p:txBody>
          <a:bodyPr wrap="square">
            <a:spAutoFit/>
          </a:bodyPr>
          <a:lstStyle/>
          <a:p>
            <a:pPr marL="907415" marR="358775" lvl="1" algn="ctr">
              <a:spcBef>
                <a:spcPts val="1200"/>
              </a:spcBef>
            </a:pPr>
            <a:r>
              <a:rPr lang="en-GB" sz="1400" b="1" dirty="0">
                <a:solidFill>
                  <a:srgbClr val="002060"/>
                </a:solidFill>
                <a:latin typeface="Arial" charset="0"/>
                <a:ea typeface="Arial" charset="0"/>
                <a:cs typeface="Arial" charset="0"/>
              </a:rPr>
              <a:t>PRODUCING A SUBSET OF PRODUCTS/SERVICES </a:t>
            </a:r>
          </a:p>
          <a:p>
            <a:pPr marL="907415" marR="358775" lvl="1" algn="ctr"/>
            <a:r>
              <a:rPr lang="en-GB" sz="1400" dirty="0">
                <a:solidFill>
                  <a:srgbClr val="002060"/>
                </a:solidFill>
                <a:latin typeface="Arial" charset="0"/>
                <a:ea typeface="Arial" charset="0"/>
                <a:cs typeface="Arial" charset="0"/>
              </a:rPr>
              <a:t>(</a:t>
            </a:r>
            <a:r>
              <a:rPr lang="en-GB" sz="1400" i="1" dirty="0">
                <a:solidFill>
                  <a:srgbClr val="002060"/>
                </a:solidFill>
                <a:latin typeface="Arial" charset="0"/>
                <a:ea typeface="Arial" charset="0"/>
                <a:cs typeface="Arial" charset="0"/>
              </a:rPr>
              <a:t>variety-based positioning</a:t>
            </a:r>
            <a:r>
              <a:rPr lang="en-GB" sz="1400" dirty="0">
                <a:solidFill>
                  <a:srgbClr val="002060"/>
                </a:solidFill>
                <a:latin typeface="Arial" charset="0"/>
                <a:ea typeface="Arial" charset="0"/>
                <a:cs typeface="Arial" charset="0"/>
              </a:rPr>
              <a:t>)</a:t>
            </a:r>
          </a:p>
        </p:txBody>
      </p:sp>
      <p:sp>
        <p:nvSpPr>
          <p:cNvPr id="15" name="Rettangolo 14">
            <a:extLst>
              <a:ext uri="{FF2B5EF4-FFF2-40B4-BE49-F238E27FC236}">
                <a16:creationId xmlns="" xmlns:a16="http://schemas.microsoft.com/office/drawing/2014/main" id="{B341D333-2716-DA4F-87A8-82788E8C6536}"/>
              </a:ext>
            </a:extLst>
          </p:cNvPr>
          <p:cNvSpPr/>
          <p:nvPr/>
        </p:nvSpPr>
        <p:spPr>
          <a:xfrm>
            <a:off x="4128753" y="4557560"/>
            <a:ext cx="3870352" cy="738664"/>
          </a:xfrm>
          <a:prstGeom prst="rect">
            <a:avLst/>
          </a:prstGeom>
        </p:spPr>
        <p:txBody>
          <a:bodyPr wrap="square">
            <a:spAutoFit/>
          </a:bodyPr>
          <a:lstStyle/>
          <a:p>
            <a:pPr algn="ctr"/>
            <a:r>
              <a:rPr lang="en-GB" sz="1400" b="1" dirty="0">
                <a:solidFill>
                  <a:srgbClr val="002060"/>
                </a:solidFill>
                <a:latin typeface="Arial" charset="0"/>
                <a:ea typeface="Arial" charset="0"/>
                <a:cs typeface="Arial" charset="0"/>
              </a:rPr>
              <a:t>SERVING NEEDS OF PARTICULAR GROUP OF CUSTOMERS</a:t>
            </a:r>
          </a:p>
          <a:p>
            <a:pPr algn="ctr"/>
            <a:r>
              <a:rPr lang="en-GB" sz="1400" b="1" dirty="0">
                <a:solidFill>
                  <a:srgbClr val="002060"/>
                </a:solidFill>
                <a:latin typeface="Arial" charset="0"/>
                <a:ea typeface="Arial" charset="0"/>
                <a:cs typeface="Arial" charset="0"/>
              </a:rPr>
              <a:t> </a:t>
            </a:r>
            <a:r>
              <a:rPr lang="en-GB" sz="1400" dirty="0">
                <a:solidFill>
                  <a:srgbClr val="002060"/>
                </a:solidFill>
                <a:latin typeface="Arial" charset="0"/>
                <a:ea typeface="Arial" charset="0"/>
                <a:cs typeface="Arial" charset="0"/>
              </a:rPr>
              <a:t>(</a:t>
            </a:r>
            <a:r>
              <a:rPr lang="en-GB" sz="1400" i="1" dirty="0">
                <a:solidFill>
                  <a:srgbClr val="002060"/>
                </a:solidFill>
                <a:latin typeface="Arial" charset="0"/>
                <a:ea typeface="Arial" charset="0"/>
                <a:cs typeface="Arial" charset="0"/>
              </a:rPr>
              <a:t>needs-based positioning</a:t>
            </a:r>
            <a:r>
              <a:rPr lang="en-GB" sz="1400" dirty="0">
                <a:solidFill>
                  <a:srgbClr val="002060"/>
                </a:solidFill>
                <a:latin typeface="Arial" charset="0"/>
                <a:ea typeface="Arial" charset="0"/>
                <a:cs typeface="Arial" charset="0"/>
              </a:rPr>
              <a:t>)</a:t>
            </a:r>
            <a:endParaRPr lang="en-GB" sz="1400" dirty="0">
              <a:latin typeface="Arial" charset="0"/>
              <a:ea typeface="Arial" charset="0"/>
              <a:cs typeface="Arial" charset="0"/>
            </a:endParaRPr>
          </a:p>
        </p:txBody>
      </p:sp>
      <p:sp>
        <p:nvSpPr>
          <p:cNvPr id="16" name="Rettangolo 15">
            <a:extLst>
              <a:ext uri="{FF2B5EF4-FFF2-40B4-BE49-F238E27FC236}">
                <a16:creationId xmlns="" xmlns:a16="http://schemas.microsoft.com/office/drawing/2014/main" id="{51794EAB-F5D0-DC46-B389-AA5BF00C1359}"/>
              </a:ext>
            </a:extLst>
          </p:cNvPr>
          <p:cNvSpPr/>
          <p:nvPr/>
        </p:nvSpPr>
        <p:spPr>
          <a:xfrm>
            <a:off x="6870937" y="2376310"/>
            <a:ext cx="4586026" cy="738664"/>
          </a:xfrm>
          <a:prstGeom prst="rect">
            <a:avLst/>
          </a:prstGeom>
        </p:spPr>
        <p:txBody>
          <a:bodyPr wrap="square">
            <a:spAutoFit/>
          </a:bodyPr>
          <a:lstStyle/>
          <a:p>
            <a:pPr marL="907415" marR="358775" lvl="1" algn="ctr">
              <a:spcBef>
                <a:spcPts val="1200"/>
              </a:spcBef>
            </a:pPr>
            <a:r>
              <a:rPr lang="en-GB" sz="1400" b="1" dirty="0">
                <a:solidFill>
                  <a:srgbClr val="002060"/>
                </a:solidFill>
                <a:latin typeface="Arial" charset="0"/>
                <a:ea typeface="Arial" charset="0"/>
                <a:cs typeface="Arial" charset="0"/>
              </a:rPr>
              <a:t>USING DIFFERENT WAYS TO REACH CUSTOMERS </a:t>
            </a:r>
          </a:p>
          <a:p>
            <a:pPr marL="907415" marR="358775" lvl="1" algn="ctr"/>
            <a:r>
              <a:rPr lang="en-GB" sz="1400" dirty="0">
                <a:solidFill>
                  <a:srgbClr val="002060"/>
                </a:solidFill>
                <a:latin typeface="Arial" charset="0"/>
                <a:ea typeface="Arial" charset="0"/>
                <a:cs typeface="Arial" charset="0"/>
              </a:rPr>
              <a:t>(</a:t>
            </a:r>
            <a:r>
              <a:rPr lang="en-GB" sz="1400" i="1" dirty="0">
                <a:solidFill>
                  <a:srgbClr val="002060"/>
                </a:solidFill>
                <a:latin typeface="Arial" charset="0"/>
                <a:ea typeface="Arial" charset="0"/>
                <a:cs typeface="Arial" charset="0"/>
              </a:rPr>
              <a:t>access-based positioning</a:t>
            </a:r>
            <a:r>
              <a:rPr lang="en-GB" sz="1400" dirty="0">
                <a:solidFill>
                  <a:srgbClr val="002060"/>
                </a:solidFill>
                <a:latin typeface="Arial" charset="0"/>
                <a:ea typeface="Arial" charset="0"/>
                <a:cs typeface="Arial" charset="0"/>
              </a:rPr>
              <a:t>)</a:t>
            </a:r>
          </a:p>
        </p:txBody>
      </p:sp>
      <p:sp>
        <p:nvSpPr>
          <p:cNvPr id="17" name="Rettangolo 16">
            <a:extLst>
              <a:ext uri="{FF2B5EF4-FFF2-40B4-BE49-F238E27FC236}">
                <a16:creationId xmlns="" xmlns:a16="http://schemas.microsoft.com/office/drawing/2014/main" id="{A114042C-70CB-1E40-9D66-29C256F9EF47}"/>
              </a:ext>
            </a:extLst>
          </p:cNvPr>
          <p:cNvSpPr/>
          <p:nvPr/>
        </p:nvSpPr>
        <p:spPr>
          <a:xfrm>
            <a:off x="1467530" y="5664282"/>
            <a:ext cx="9967152" cy="592022"/>
          </a:xfrm>
          <a:prstGeom prst="rect">
            <a:avLst/>
          </a:prstGeom>
        </p:spPr>
        <p:txBody>
          <a:bodyPr wrap="none">
            <a:spAutoFit/>
          </a:bodyPr>
          <a:lstStyle/>
          <a:p>
            <a:pPr marL="450215" marR="358775" algn="just">
              <a:lnSpc>
                <a:spcPct val="110000"/>
              </a:lnSpc>
              <a:spcBef>
                <a:spcPts val="1200"/>
              </a:spcBef>
              <a:spcAft>
                <a:spcPts val="0"/>
              </a:spcAft>
            </a:pPr>
            <a:r>
              <a:rPr lang="en-GB" sz="3200" b="1" dirty="0">
                <a:solidFill>
                  <a:srgbClr val="00B0F0"/>
                </a:solidFill>
                <a:latin typeface="Arial" charset="0"/>
                <a:ea typeface="Arial" charset="0"/>
                <a:cs typeface="Arial" charset="0"/>
              </a:rPr>
              <a:t>Strategy means also choosing what not to do!</a:t>
            </a:r>
          </a:p>
        </p:txBody>
      </p:sp>
      <p:sp>
        <p:nvSpPr>
          <p:cNvPr id="18" name="Rettangolo 17">
            <a:extLst>
              <a:ext uri="{FF2B5EF4-FFF2-40B4-BE49-F238E27FC236}">
                <a16:creationId xmlns="" xmlns:a16="http://schemas.microsoft.com/office/drawing/2014/main" id="{62A9BC9E-E315-AC42-A3C2-767C1CFC2E5B}"/>
              </a:ext>
            </a:extLst>
          </p:cNvPr>
          <p:cNvSpPr/>
          <p:nvPr/>
        </p:nvSpPr>
        <p:spPr>
          <a:xfrm rot="16200000">
            <a:off x="8631894" y="3974289"/>
            <a:ext cx="6844684" cy="227755"/>
          </a:xfrm>
          <a:prstGeom prst="rect">
            <a:avLst/>
          </a:prstGeom>
        </p:spPr>
        <p:txBody>
          <a:bodyPr wrap="square">
            <a:spAutoFit/>
          </a:bodyPr>
          <a:lstStyle/>
          <a:p>
            <a:pPr marL="1084263" marR="358775" lvl="2">
              <a:lnSpc>
                <a:spcPct val="110000"/>
              </a:lnSpc>
            </a:pPr>
            <a:r>
              <a:rPr lang="en-GB" sz="800" i="1" dirty="0">
                <a:solidFill>
                  <a:srgbClr val="002060"/>
                </a:solidFill>
                <a:latin typeface="Arial" charset="0"/>
                <a:ea typeface="Arial" charset="0"/>
                <a:cs typeface="Arial" charset="0"/>
              </a:rPr>
              <a:t>Source: Porter Michael E., What Is Strategy? (HBR Bestseller), Oct 31, 1996, Harvard Business Review #96608</a:t>
            </a:r>
          </a:p>
        </p:txBody>
      </p:sp>
      <p:sp>
        <p:nvSpPr>
          <p:cNvPr id="6" name="Rettangolo 5">
            <a:extLst>
              <a:ext uri="{FF2B5EF4-FFF2-40B4-BE49-F238E27FC236}">
                <a16:creationId xmlns="" xmlns:a16="http://schemas.microsoft.com/office/drawing/2014/main" id="{2F796215-87AA-AC44-9725-557992ACE9B8}"/>
              </a:ext>
            </a:extLst>
          </p:cNvPr>
          <p:cNvSpPr/>
          <p:nvPr/>
        </p:nvSpPr>
        <p:spPr>
          <a:xfrm>
            <a:off x="1078928" y="1007694"/>
            <a:ext cx="3373039" cy="400110"/>
          </a:xfrm>
          <a:prstGeom prst="rect">
            <a:avLst/>
          </a:prstGeom>
        </p:spPr>
        <p:txBody>
          <a:bodyPr wrap="none">
            <a:spAutoFit/>
          </a:bodyPr>
          <a:lstStyle/>
          <a:p>
            <a:r>
              <a:rPr lang="en-GB" sz="2000" b="1" dirty="0">
                <a:solidFill>
                  <a:srgbClr val="002060"/>
                </a:solidFill>
                <a:latin typeface="Arial" charset="0"/>
                <a:ea typeface="Arial" charset="0"/>
                <a:cs typeface="Arial" charset="0"/>
              </a:rPr>
              <a:t>Operational effectiveness </a:t>
            </a:r>
            <a:endParaRPr lang="en-GB" sz="2000" dirty="0"/>
          </a:p>
        </p:txBody>
      </p:sp>
      <p:sp>
        <p:nvSpPr>
          <p:cNvPr id="7" name="Rettangolo 6">
            <a:extLst>
              <a:ext uri="{FF2B5EF4-FFF2-40B4-BE49-F238E27FC236}">
                <a16:creationId xmlns="" xmlns:a16="http://schemas.microsoft.com/office/drawing/2014/main" id="{E944C4C7-55B3-6544-8A40-FA4E2255C849}"/>
              </a:ext>
            </a:extLst>
          </p:cNvPr>
          <p:cNvSpPr/>
          <p:nvPr/>
        </p:nvSpPr>
        <p:spPr>
          <a:xfrm>
            <a:off x="4258805" y="1017357"/>
            <a:ext cx="7676382" cy="677108"/>
          </a:xfrm>
          <a:prstGeom prst="rect">
            <a:avLst/>
          </a:prstGeom>
        </p:spPr>
        <p:txBody>
          <a:bodyPr wrap="square">
            <a:spAutoFit/>
          </a:bodyPr>
          <a:lstStyle/>
          <a:p>
            <a:pPr algn="just"/>
            <a:r>
              <a:rPr lang="en-GB" sz="1900" dirty="0">
                <a:solidFill>
                  <a:srgbClr val="002060"/>
                </a:solidFill>
                <a:latin typeface="Arial" charset="0"/>
                <a:ea typeface="Arial" charset="0"/>
                <a:cs typeface="Arial" charset="0"/>
              </a:rPr>
              <a:t>is not strategy, it means performing similar activities better than “rivals”; it is necessary, but not sufficient for competitive advantage.</a:t>
            </a:r>
            <a:endParaRPr lang="en-GB" sz="1900" dirty="0"/>
          </a:p>
        </p:txBody>
      </p:sp>
    </p:spTree>
    <p:extLst>
      <p:ext uri="{BB962C8B-B14F-4D97-AF65-F5344CB8AC3E}">
        <p14:creationId xmlns:p14="http://schemas.microsoft.com/office/powerpoint/2010/main" val="149796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a:extLst>
              <a:ext uri="{FF2B5EF4-FFF2-40B4-BE49-F238E27FC236}">
                <a16:creationId xmlns="" xmlns:a16="http://schemas.microsoft.com/office/drawing/2014/main" id="{B6C0916A-3932-F940-8AD4-F88C33E96064}"/>
              </a:ext>
            </a:extLst>
          </p:cNvPr>
          <p:cNvSpPr/>
          <p:nvPr/>
        </p:nvSpPr>
        <p:spPr>
          <a:xfrm>
            <a:off x="1253734" y="1262284"/>
            <a:ext cx="6340866" cy="1175952"/>
          </a:xfrm>
          <a:prstGeom prst="roundRect">
            <a:avLst/>
          </a:prstGeom>
          <a:gradFill flip="none" rotWithShape="1">
            <a:gsLst>
              <a:gs pos="0">
                <a:schemeClr val="tx1">
                  <a:tint val="66000"/>
                  <a:satMod val="160000"/>
                </a:schemeClr>
              </a:gs>
              <a:gs pos="19000">
                <a:schemeClr val="tx1">
                  <a:tint val="44500"/>
                  <a:satMod val="160000"/>
                </a:schemeClr>
              </a:gs>
              <a:gs pos="54000">
                <a:schemeClr val="tx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                SET ASPIRATIONS</a:t>
            </a:r>
          </a:p>
        </p:txBody>
      </p:sp>
      <p:sp>
        <p:nvSpPr>
          <p:cNvPr id="2" name="Titolo 1"/>
          <p:cNvSpPr>
            <a:spLocks noGrp="1"/>
          </p:cNvSpPr>
          <p:nvPr>
            <p:ph type="title" idx="4294967295"/>
          </p:nvPr>
        </p:nvSpPr>
        <p:spPr>
          <a:xfrm>
            <a:off x="550416" y="-121891"/>
            <a:ext cx="10955784" cy="1293028"/>
          </a:xfrm>
        </p:spPr>
        <p:txBody>
          <a:bodyPr/>
          <a:lstStyle/>
          <a:p>
            <a:pPr algn="r"/>
            <a:r>
              <a:rPr lang="en-GB" sz="3600" b="1" dirty="0"/>
              <a:t>The strategic Process</a:t>
            </a:r>
          </a:p>
        </p:txBody>
      </p:sp>
      <p:pic>
        <p:nvPicPr>
          <p:cNvPr id="28" name="Immagine 27">
            <a:extLst>
              <a:ext uri="{FF2B5EF4-FFF2-40B4-BE49-F238E27FC236}">
                <a16:creationId xmlns="" xmlns:a16="http://schemas.microsoft.com/office/drawing/2014/main" id="{7FFA4A9B-06AF-2041-8DE1-F13B88A71E99}"/>
              </a:ext>
            </a:extLst>
          </p:cNvPr>
          <p:cNvPicPr>
            <a:picLocks noChangeAspect="1"/>
          </p:cNvPicPr>
          <p:nvPr/>
        </p:nvPicPr>
        <p:blipFill rotWithShape="1">
          <a:blip r:embed="rId2">
            <a:extLst>
              <a:ext uri="{28A0092B-C50C-407E-A947-70E740481C1C}">
                <a14:useLocalDpi xmlns:a14="http://schemas.microsoft.com/office/drawing/2010/main" val="0"/>
              </a:ext>
            </a:extLst>
          </a:blip>
          <a:srcRect l="65418" t="16449" r="-55" b="66919"/>
          <a:stretch/>
        </p:blipFill>
        <p:spPr>
          <a:xfrm>
            <a:off x="5690084" y="3623394"/>
            <a:ext cx="4812645" cy="3113859"/>
          </a:xfrm>
          <a:prstGeom prst="rect">
            <a:avLst/>
          </a:prstGeom>
        </p:spPr>
      </p:pic>
      <p:pic>
        <p:nvPicPr>
          <p:cNvPr id="20" name="Immagine 19">
            <a:extLst>
              <a:ext uri="{FF2B5EF4-FFF2-40B4-BE49-F238E27FC236}">
                <a16:creationId xmlns="" xmlns:a16="http://schemas.microsoft.com/office/drawing/2014/main" id="{1DF56103-EA1A-B444-BECE-29370C15FA98}"/>
              </a:ext>
            </a:extLst>
          </p:cNvPr>
          <p:cNvPicPr>
            <a:picLocks noChangeAspect="1"/>
          </p:cNvPicPr>
          <p:nvPr/>
        </p:nvPicPr>
        <p:blipFill rotWithShape="1">
          <a:blip r:embed="rId2">
            <a:extLst>
              <a:ext uri="{28A0092B-C50C-407E-A947-70E740481C1C}">
                <a14:useLocalDpi xmlns:a14="http://schemas.microsoft.com/office/drawing/2010/main" val="0"/>
              </a:ext>
            </a:extLst>
          </a:blip>
          <a:srcRect l="38609" t="1734" r="37591" b="76491"/>
          <a:stretch/>
        </p:blipFill>
        <p:spPr>
          <a:xfrm>
            <a:off x="6814671" y="839587"/>
            <a:ext cx="3306936" cy="4076824"/>
          </a:xfrm>
          <a:prstGeom prst="rect">
            <a:avLst/>
          </a:prstGeom>
        </p:spPr>
      </p:pic>
      <p:pic>
        <p:nvPicPr>
          <p:cNvPr id="19" name="Immagine 18">
            <a:extLst>
              <a:ext uri="{FF2B5EF4-FFF2-40B4-BE49-F238E27FC236}">
                <a16:creationId xmlns="" xmlns:a16="http://schemas.microsoft.com/office/drawing/2014/main" id="{E7C2740E-D551-B849-B180-53A9B4A768D5}"/>
              </a:ext>
            </a:extLst>
          </p:cNvPr>
          <p:cNvPicPr>
            <a:picLocks noChangeAspect="1"/>
          </p:cNvPicPr>
          <p:nvPr/>
        </p:nvPicPr>
        <p:blipFill rotWithShape="1">
          <a:blip r:embed="rId2">
            <a:extLst>
              <a:ext uri="{28A0092B-C50C-407E-A947-70E740481C1C}">
                <a14:useLocalDpi xmlns:a14="http://schemas.microsoft.com/office/drawing/2010/main" val="0"/>
              </a:ext>
            </a:extLst>
          </a:blip>
          <a:srcRect l="3389" t="22808" r="74128" b="56341"/>
          <a:stretch/>
        </p:blipFill>
        <p:spPr>
          <a:xfrm>
            <a:off x="3913486" y="2601484"/>
            <a:ext cx="3123997" cy="3903914"/>
          </a:xfrm>
          <a:prstGeom prst="rect">
            <a:avLst/>
          </a:prstGeom>
        </p:spPr>
      </p:pic>
      <p:sp>
        <p:nvSpPr>
          <p:cNvPr id="29" name="CasellaDiTesto 28">
            <a:extLst>
              <a:ext uri="{FF2B5EF4-FFF2-40B4-BE49-F238E27FC236}">
                <a16:creationId xmlns="" xmlns:a16="http://schemas.microsoft.com/office/drawing/2014/main" id="{75A0C3C9-BF54-9C4F-9AD5-E30AA8DAFAD9}"/>
              </a:ext>
            </a:extLst>
          </p:cNvPr>
          <p:cNvSpPr txBox="1"/>
          <p:nvPr/>
        </p:nvSpPr>
        <p:spPr>
          <a:xfrm>
            <a:off x="7660114" y="2512880"/>
            <a:ext cx="1847645" cy="646331"/>
          </a:xfrm>
          <a:prstGeom prst="rect">
            <a:avLst/>
          </a:prstGeom>
          <a:noFill/>
        </p:spPr>
        <p:txBody>
          <a:bodyPr wrap="square" rtlCol="0">
            <a:spAutoFit/>
          </a:bodyPr>
          <a:lstStyle/>
          <a:p>
            <a:pPr algn="ctr"/>
            <a:r>
              <a:rPr lang="en-GB" b="1" dirty="0" err="1">
                <a:solidFill>
                  <a:schemeClr val="bg1"/>
                </a:solidFill>
                <a:latin typeface="Arial" panose="020B0604020202020204" pitchFamily="34" charset="0"/>
                <a:cs typeface="Arial" panose="020B0604020202020204" pitchFamily="34" charset="0"/>
              </a:rPr>
              <a:t>Analyze</a:t>
            </a:r>
            <a:r>
              <a:rPr lang="en-GB" b="1" dirty="0">
                <a:solidFill>
                  <a:schemeClr val="bg1"/>
                </a:solidFill>
                <a:latin typeface="Arial" panose="020B0604020202020204" pitchFamily="34" charset="0"/>
                <a:cs typeface="Arial" panose="020B0604020202020204" pitchFamily="34" charset="0"/>
              </a:rPr>
              <a:t> the </a:t>
            </a:r>
          </a:p>
          <a:p>
            <a:pPr algn="ctr"/>
            <a:r>
              <a:rPr lang="en-GB" b="1" dirty="0">
                <a:solidFill>
                  <a:schemeClr val="bg1"/>
                </a:solidFill>
                <a:latin typeface="Arial" panose="020B0604020202020204" pitchFamily="34" charset="0"/>
                <a:cs typeface="Arial" panose="020B0604020202020204" pitchFamily="34" charset="0"/>
              </a:rPr>
              <a:t>environment</a:t>
            </a:r>
          </a:p>
        </p:txBody>
      </p:sp>
      <p:sp>
        <p:nvSpPr>
          <p:cNvPr id="30" name="CasellaDiTesto 29">
            <a:extLst>
              <a:ext uri="{FF2B5EF4-FFF2-40B4-BE49-F238E27FC236}">
                <a16:creationId xmlns="" xmlns:a16="http://schemas.microsoft.com/office/drawing/2014/main" id="{A0E71DEF-3974-0347-9BD6-3FD404D1F312}"/>
              </a:ext>
            </a:extLst>
          </p:cNvPr>
          <p:cNvSpPr txBox="1"/>
          <p:nvPr/>
        </p:nvSpPr>
        <p:spPr>
          <a:xfrm>
            <a:off x="6922460" y="5112193"/>
            <a:ext cx="1847645"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Decide on positioning</a:t>
            </a:r>
          </a:p>
        </p:txBody>
      </p:sp>
      <p:sp>
        <p:nvSpPr>
          <p:cNvPr id="31" name="CasellaDiTesto 30">
            <a:extLst>
              <a:ext uri="{FF2B5EF4-FFF2-40B4-BE49-F238E27FC236}">
                <a16:creationId xmlns="" xmlns:a16="http://schemas.microsoft.com/office/drawing/2014/main" id="{AF75AD55-72BD-7147-8048-AFB5A3001F49}"/>
              </a:ext>
            </a:extLst>
          </p:cNvPr>
          <p:cNvSpPr txBox="1"/>
          <p:nvPr/>
        </p:nvSpPr>
        <p:spPr>
          <a:xfrm>
            <a:off x="4456577" y="4160931"/>
            <a:ext cx="1847645" cy="923330"/>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Build out the business model</a:t>
            </a:r>
          </a:p>
        </p:txBody>
      </p:sp>
      <p:sp>
        <p:nvSpPr>
          <p:cNvPr id="12" name="Rettangolo 11">
            <a:extLst>
              <a:ext uri="{FF2B5EF4-FFF2-40B4-BE49-F238E27FC236}">
                <a16:creationId xmlns="" xmlns:a16="http://schemas.microsoft.com/office/drawing/2014/main" id="{62A9BC9E-E315-AC42-A3C2-767C1CFC2E5B}"/>
              </a:ext>
            </a:extLst>
          </p:cNvPr>
          <p:cNvSpPr/>
          <p:nvPr/>
        </p:nvSpPr>
        <p:spPr>
          <a:xfrm rot="16200000">
            <a:off x="8631894" y="3974289"/>
            <a:ext cx="6844684" cy="227755"/>
          </a:xfrm>
          <a:prstGeom prst="rect">
            <a:avLst/>
          </a:prstGeom>
        </p:spPr>
        <p:txBody>
          <a:bodyPr wrap="square">
            <a:spAutoFit/>
          </a:bodyPr>
          <a:lstStyle/>
          <a:p>
            <a:pPr marL="1084263" marR="358775" lvl="2">
              <a:lnSpc>
                <a:spcPct val="110000"/>
              </a:lnSpc>
            </a:pPr>
            <a:r>
              <a:rPr lang="en-GB" sz="800" i="1" dirty="0">
                <a:solidFill>
                  <a:srgbClr val="002060"/>
                </a:solidFill>
                <a:latin typeface="Arial" charset="0"/>
                <a:ea typeface="Arial" charset="0"/>
                <a:cs typeface="Arial" charset="0"/>
              </a:rPr>
              <a:t>Source: Grant, 2005</a:t>
            </a:r>
          </a:p>
        </p:txBody>
      </p:sp>
    </p:spTree>
    <p:extLst>
      <p:ext uri="{BB962C8B-B14F-4D97-AF65-F5344CB8AC3E}">
        <p14:creationId xmlns:p14="http://schemas.microsoft.com/office/powerpoint/2010/main" val="1264385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a:extLst>
              <a:ext uri="{FF2B5EF4-FFF2-40B4-BE49-F238E27FC236}">
                <a16:creationId xmlns="" xmlns:a16="http://schemas.microsoft.com/office/drawing/2014/main" id="{B6C0916A-3932-F940-8AD4-F88C33E96064}"/>
              </a:ext>
            </a:extLst>
          </p:cNvPr>
          <p:cNvSpPr/>
          <p:nvPr/>
        </p:nvSpPr>
        <p:spPr>
          <a:xfrm>
            <a:off x="1253734" y="1262284"/>
            <a:ext cx="6340866" cy="1175952"/>
          </a:xfrm>
          <a:prstGeom prst="roundRect">
            <a:avLst/>
          </a:prstGeom>
          <a:gradFill flip="none" rotWithShape="1">
            <a:gsLst>
              <a:gs pos="0">
                <a:schemeClr val="tx1">
                  <a:tint val="66000"/>
                  <a:satMod val="160000"/>
                </a:schemeClr>
              </a:gs>
              <a:gs pos="19000">
                <a:schemeClr val="tx1">
                  <a:tint val="44500"/>
                  <a:satMod val="160000"/>
                </a:schemeClr>
              </a:gs>
              <a:gs pos="54000">
                <a:schemeClr val="tx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SET AND REVISIT ASPIRATIONS</a:t>
            </a:r>
          </a:p>
        </p:txBody>
      </p:sp>
      <p:sp>
        <p:nvSpPr>
          <p:cNvPr id="2" name="Titolo 1"/>
          <p:cNvSpPr>
            <a:spLocks noGrp="1"/>
          </p:cNvSpPr>
          <p:nvPr>
            <p:ph type="title" idx="4294967295"/>
          </p:nvPr>
        </p:nvSpPr>
        <p:spPr>
          <a:xfrm>
            <a:off x="550416" y="-121891"/>
            <a:ext cx="10955784" cy="1293028"/>
          </a:xfrm>
        </p:spPr>
        <p:txBody>
          <a:bodyPr/>
          <a:lstStyle/>
          <a:p>
            <a:pPr algn="r"/>
            <a:r>
              <a:rPr lang="en-GB" sz="3600" b="1" dirty="0"/>
              <a:t>The strategic Process</a:t>
            </a:r>
          </a:p>
        </p:txBody>
      </p:sp>
      <p:pic>
        <p:nvPicPr>
          <p:cNvPr id="28" name="Immagine 27">
            <a:extLst>
              <a:ext uri="{FF2B5EF4-FFF2-40B4-BE49-F238E27FC236}">
                <a16:creationId xmlns="" xmlns:a16="http://schemas.microsoft.com/office/drawing/2014/main" id="{7FFA4A9B-06AF-2041-8DE1-F13B88A71E99}"/>
              </a:ext>
            </a:extLst>
          </p:cNvPr>
          <p:cNvPicPr>
            <a:picLocks noChangeAspect="1"/>
          </p:cNvPicPr>
          <p:nvPr/>
        </p:nvPicPr>
        <p:blipFill rotWithShape="1">
          <a:blip r:embed="rId2">
            <a:extLst>
              <a:ext uri="{28A0092B-C50C-407E-A947-70E740481C1C}">
                <a14:useLocalDpi xmlns:a14="http://schemas.microsoft.com/office/drawing/2010/main" val="0"/>
              </a:ext>
            </a:extLst>
          </a:blip>
          <a:srcRect l="65418" t="16449" r="-55" b="66919"/>
          <a:stretch/>
        </p:blipFill>
        <p:spPr>
          <a:xfrm>
            <a:off x="5690084" y="3623394"/>
            <a:ext cx="4812645" cy="3113859"/>
          </a:xfrm>
          <a:prstGeom prst="rect">
            <a:avLst/>
          </a:prstGeom>
        </p:spPr>
      </p:pic>
      <p:pic>
        <p:nvPicPr>
          <p:cNvPr id="20" name="Immagine 19">
            <a:extLst>
              <a:ext uri="{FF2B5EF4-FFF2-40B4-BE49-F238E27FC236}">
                <a16:creationId xmlns="" xmlns:a16="http://schemas.microsoft.com/office/drawing/2014/main" id="{1DF56103-EA1A-B444-BECE-29370C15FA98}"/>
              </a:ext>
            </a:extLst>
          </p:cNvPr>
          <p:cNvPicPr>
            <a:picLocks noChangeAspect="1"/>
          </p:cNvPicPr>
          <p:nvPr/>
        </p:nvPicPr>
        <p:blipFill rotWithShape="1">
          <a:blip r:embed="rId2">
            <a:extLst>
              <a:ext uri="{28A0092B-C50C-407E-A947-70E740481C1C}">
                <a14:useLocalDpi xmlns:a14="http://schemas.microsoft.com/office/drawing/2010/main" val="0"/>
              </a:ext>
            </a:extLst>
          </a:blip>
          <a:srcRect l="38609" t="1734" r="37591" b="76491"/>
          <a:stretch/>
        </p:blipFill>
        <p:spPr>
          <a:xfrm>
            <a:off x="6814671" y="839587"/>
            <a:ext cx="3306936" cy="4076824"/>
          </a:xfrm>
          <a:prstGeom prst="rect">
            <a:avLst/>
          </a:prstGeom>
        </p:spPr>
      </p:pic>
      <p:pic>
        <p:nvPicPr>
          <p:cNvPr id="21" name="Immagine 20">
            <a:extLst>
              <a:ext uri="{FF2B5EF4-FFF2-40B4-BE49-F238E27FC236}">
                <a16:creationId xmlns="" xmlns:a16="http://schemas.microsoft.com/office/drawing/2014/main" id="{7D4998F4-A416-894C-A59F-8AAE517C349C}"/>
              </a:ext>
            </a:extLst>
          </p:cNvPr>
          <p:cNvPicPr>
            <a:picLocks noChangeAspect="1"/>
          </p:cNvPicPr>
          <p:nvPr/>
        </p:nvPicPr>
        <p:blipFill rotWithShape="1">
          <a:blip r:embed="rId2">
            <a:extLst>
              <a:ext uri="{28A0092B-C50C-407E-A947-70E740481C1C}">
                <a14:useLocalDpi xmlns:a14="http://schemas.microsoft.com/office/drawing/2010/main" val="0"/>
              </a:ext>
            </a:extLst>
          </a:blip>
          <a:srcRect l="5188" t="1734" r="65881" b="81635"/>
          <a:stretch/>
        </p:blipFill>
        <p:spPr>
          <a:xfrm>
            <a:off x="4174991" y="881307"/>
            <a:ext cx="4019918" cy="3113858"/>
          </a:xfrm>
          <a:prstGeom prst="rect">
            <a:avLst/>
          </a:prstGeom>
        </p:spPr>
      </p:pic>
      <p:pic>
        <p:nvPicPr>
          <p:cNvPr id="19" name="Immagine 18">
            <a:extLst>
              <a:ext uri="{FF2B5EF4-FFF2-40B4-BE49-F238E27FC236}">
                <a16:creationId xmlns="" xmlns:a16="http://schemas.microsoft.com/office/drawing/2014/main" id="{E7C2740E-D551-B849-B180-53A9B4A768D5}"/>
              </a:ext>
            </a:extLst>
          </p:cNvPr>
          <p:cNvPicPr>
            <a:picLocks noChangeAspect="1"/>
          </p:cNvPicPr>
          <p:nvPr/>
        </p:nvPicPr>
        <p:blipFill rotWithShape="1">
          <a:blip r:embed="rId2">
            <a:extLst>
              <a:ext uri="{28A0092B-C50C-407E-A947-70E740481C1C}">
                <a14:useLocalDpi xmlns:a14="http://schemas.microsoft.com/office/drawing/2010/main" val="0"/>
              </a:ext>
            </a:extLst>
          </a:blip>
          <a:srcRect l="3389" t="22808" r="74128" b="56341"/>
          <a:stretch/>
        </p:blipFill>
        <p:spPr>
          <a:xfrm>
            <a:off x="3913486" y="2601484"/>
            <a:ext cx="3123997" cy="3903914"/>
          </a:xfrm>
          <a:prstGeom prst="rect">
            <a:avLst/>
          </a:prstGeom>
        </p:spPr>
      </p:pic>
      <p:sp>
        <p:nvSpPr>
          <p:cNvPr id="11" name="CasellaDiTesto 10">
            <a:extLst>
              <a:ext uri="{FF2B5EF4-FFF2-40B4-BE49-F238E27FC236}">
                <a16:creationId xmlns="" xmlns:a16="http://schemas.microsoft.com/office/drawing/2014/main" id="{B70C6A51-9644-2C4F-ADC2-1BE97C048996}"/>
              </a:ext>
            </a:extLst>
          </p:cNvPr>
          <p:cNvSpPr txBox="1"/>
          <p:nvPr/>
        </p:nvSpPr>
        <p:spPr>
          <a:xfrm>
            <a:off x="5172177" y="1757660"/>
            <a:ext cx="1847645" cy="923330"/>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Track</a:t>
            </a:r>
          </a:p>
          <a:p>
            <a:pPr algn="ctr"/>
            <a:r>
              <a:rPr lang="en-GB" b="1" dirty="0">
                <a:solidFill>
                  <a:schemeClr val="bg1"/>
                </a:solidFill>
                <a:latin typeface="Arial" panose="020B0604020202020204" pitchFamily="34" charset="0"/>
                <a:cs typeface="Arial" panose="020B0604020202020204" pitchFamily="34" charset="0"/>
              </a:rPr>
              <a:t>progress and refine or revisit</a:t>
            </a:r>
          </a:p>
        </p:txBody>
      </p:sp>
      <p:sp>
        <p:nvSpPr>
          <p:cNvPr id="29" name="CasellaDiTesto 28">
            <a:extLst>
              <a:ext uri="{FF2B5EF4-FFF2-40B4-BE49-F238E27FC236}">
                <a16:creationId xmlns="" xmlns:a16="http://schemas.microsoft.com/office/drawing/2014/main" id="{75A0C3C9-BF54-9C4F-9AD5-E30AA8DAFAD9}"/>
              </a:ext>
            </a:extLst>
          </p:cNvPr>
          <p:cNvSpPr txBox="1"/>
          <p:nvPr/>
        </p:nvSpPr>
        <p:spPr>
          <a:xfrm>
            <a:off x="7660114" y="2512880"/>
            <a:ext cx="1847645" cy="646331"/>
          </a:xfrm>
          <a:prstGeom prst="rect">
            <a:avLst/>
          </a:prstGeom>
          <a:noFill/>
        </p:spPr>
        <p:txBody>
          <a:bodyPr wrap="square" rtlCol="0">
            <a:spAutoFit/>
          </a:bodyPr>
          <a:lstStyle/>
          <a:p>
            <a:pPr algn="ctr"/>
            <a:r>
              <a:rPr lang="en-GB" b="1" dirty="0" err="1">
                <a:solidFill>
                  <a:schemeClr val="bg1"/>
                </a:solidFill>
                <a:latin typeface="Arial" panose="020B0604020202020204" pitchFamily="34" charset="0"/>
                <a:cs typeface="Arial" panose="020B0604020202020204" pitchFamily="34" charset="0"/>
              </a:rPr>
              <a:t>Analyze</a:t>
            </a:r>
            <a:r>
              <a:rPr lang="en-GB" b="1" dirty="0">
                <a:solidFill>
                  <a:schemeClr val="bg1"/>
                </a:solidFill>
                <a:latin typeface="Arial" panose="020B0604020202020204" pitchFamily="34" charset="0"/>
                <a:cs typeface="Arial" panose="020B0604020202020204" pitchFamily="34" charset="0"/>
              </a:rPr>
              <a:t> the </a:t>
            </a:r>
          </a:p>
          <a:p>
            <a:pPr algn="ctr"/>
            <a:r>
              <a:rPr lang="en-GB" b="1" dirty="0">
                <a:solidFill>
                  <a:schemeClr val="bg1"/>
                </a:solidFill>
                <a:latin typeface="Arial" panose="020B0604020202020204" pitchFamily="34" charset="0"/>
                <a:cs typeface="Arial" panose="020B0604020202020204" pitchFamily="34" charset="0"/>
              </a:rPr>
              <a:t>environment</a:t>
            </a:r>
          </a:p>
        </p:txBody>
      </p:sp>
      <p:sp>
        <p:nvSpPr>
          <p:cNvPr id="30" name="CasellaDiTesto 29">
            <a:extLst>
              <a:ext uri="{FF2B5EF4-FFF2-40B4-BE49-F238E27FC236}">
                <a16:creationId xmlns="" xmlns:a16="http://schemas.microsoft.com/office/drawing/2014/main" id="{A0E71DEF-3974-0347-9BD6-3FD404D1F312}"/>
              </a:ext>
            </a:extLst>
          </p:cNvPr>
          <p:cNvSpPr txBox="1"/>
          <p:nvPr/>
        </p:nvSpPr>
        <p:spPr>
          <a:xfrm>
            <a:off x="6922460" y="5112193"/>
            <a:ext cx="1847645"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Decide on positioning</a:t>
            </a:r>
          </a:p>
        </p:txBody>
      </p:sp>
      <p:sp>
        <p:nvSpPr>
          <p:cNvPr id="31" name="CasellaDiTesto 30">
            <a:extLst>
              <a:ext uri="{FF2B5EF4-FFF2-40B4-BE49-F238E27FC236}">
                <a16:creationId xmlns="" xmlns:a16="http://schemas.microsoft.com/office/drawing/2014/main" id="{AF75AD55-72BD-7147-8048-AFB5A3001F49}"/>
              </a:ext>
            </a:extLst>
          </p:cNvPr>
          <p:cNvSpPr txBox="1"/>
          <p:nvPr/>
        </p:nvSpPr>
        <p:spPr>
          <a:xfrm>
            <a:off x="4456577" y="4160931"/>
            <a:ext cx="1847645" cy="923330"/>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Build out the business model</a:t>
            </a:r>
          </a:p>
        </p:txBody>
      </p:sp>
      <p:sp>
        <p:nvSpPr>
          <p:cNvPr id="12" name="Rettangolo 11">
            <a:extLst>
              <a:ext uri="{FF2B5EF4-FFF2-40B4-BE49-F238E27FC236}">
                <a16:creationId xmlns="" xmlns:a16="http://schemas.microsoft.com/office/drawing/2014/main" id="{62A9BC9E-E315-AC42-A3C2-767C1CFC2E5B}"/>
              </a:ext>
            </a:extLst>
          </p:cNvPr>
          <p:cNvSpPr/>
          <p:nvPr/>
        </p:nvSpPr>
        <p:spPr>
          <a:xfrm rot="16200000">
            <a:off x="8631894" y="3974289"/>
            <a:ext cx="6844684" cy="227755"/>
          </a:xfrm>
          <a:prstGeom prst="rect">
            <a:avLst/>
          </a:prstGeom>
        </p:spPr>
        <p:txBody>
          <a:bodyPr wrap="square">
            <a:spAutoFit/>
          </a:bodyPr>
          <a:lstStyle/>
          <a:p>
            <a:pPr marL="1084263" marR="358775" lvl="2">
              <a:lnSpc>
                <a:spcPct val="110000"/>
              </a:lnSpc>
            </a:pPr>
            <a:r>
              <a:rPr lang="en-GB" sz="800" i="1" dirty="0">
                <a:solidFill>
                  <a:srgbClr val="002060"/>
                </a:solidFill>
                <a:latin typeface="Arial" charset="0"/>
                <a:ea typeface="Arial" charset="0"/>
                <a:cs typeface="Arial" charset="0"/>
              </a:rPr>
              <a:t>Source: Grant, 2005</a:t>
            </a:r>
          </a:p>
        </p:txBody>
      </p:sp>
    </p:spTree>
    <p:extLst>
      <p:ext uri="{BB962C8B-B14F-4D97-AF65-F5344CB8AC3E}">
        <p14:creationId xmlns:p14="http://schemas.microsoft.com/office/powerpoint/2010/main" val="915074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50416" y="-121891"/>
            <a:ext cx="10955784" cy="1293028"/>
          </a:xfrm>
        </p:spPr>
        <p:txBody>
          <a:bodyPr/>
          <a:lstStyle/>
          <a:p>
            <a:pPr algn="r"/>
            <a:r>
              <a:rPr lang="en-GB" sz="3600" b="1" dirty="0"/>
              <a:t>1. Set </a:t>
            </a:r>
            <a:r>
              <a:rPr lang="en-GB" sz="3600" b="1" dirty="0" err="1"/>
              <a:t>aspirationS</a:t>
            </a:r>
            <a:endParaRPr lang="en-GB" sz="3600" b="1" dirty="0"/>
          </a:p>
        </p:txBody>
      </p:sp>
      <p:pic>
        <p:nvPicPr>
          <p:cNvPr id="16" name="Immagine 15">
            <a:extLst>
              <a:ext uri="{FF2B5EF4-FFF2-40B4-BE49-F238E27FC236}">
                <a16:creationId xmlns="" xmlns:a16="http://schemas.microsoft.com/office/drawing/2014/main" id="{14C82AF9-6828-5042-B4A9-DE6C9694C495}"/>
              </a:ext>
            </a:extLst>
          </p:cNvPr>
          <p:cNvPicPr>
            <a:picLocks noChangeAspect="1"/>
          </p:cNvPicPr>
          <p:nvPr/>
        </p:nvPicPr>
        <p:blipFill rotWithShape="1">
          <a:blip r:embed="rId2"/>
          <a:srcRect b="8164"/>
          <a:stretch/>
        </p:blipFill>
        <p:spPr>
          <a:xfrm>
            <a:off x="3690002" y="1019765"/>
            <a:ext cx="4362952" cy="4159020"/>
          </a:xfrm>
          <a:prstGeom prst="rect">
            <a:avLst/>
          </a:prstGeom>
        </p:spPr>
      </p:pic>
      <p:sp>
        <p:nvSpPr>
          <p:cNvPr id="17" name="Rettangolo 16">
            <a:extLst>
              <a:ext uri="{FF2B5EF4-FFF2-40B4-BE49-F238E27FC236}">
                <a16:creationId xmlns="" xmlns:a16="http://schemas.microsoft.com/office/drawing/2014/main" id="{55AC3B65-2ABF-844A-9482-88D61B0F37B7}"/>
              </a:ext>
            </a:extLst>
          </p:cNvPr>
          <p:cNvSpPr/>
          <p:nvPr/>
        </p:nvSpPr>
        <p:spPr>
          <a:xfrm>
            <a:off x="6171156" y="1065676"/>
            <a:ext cx="4042453" cy="467051"/>
          </a:xfrm>
          <a:prstGeom prst="rect">
            <a:avLst/>
          </a:prstGeom>
        </p:spPr>
        <p:txBody>
          <a:bodyPr wrap="none">
            <a:spAutoFit/>
          </a:bodyPr>
          <a:lstStyle/>
          <a:p>
            <a:pPr marL="907415" marR="358775" lvl="1" algn="just">
              <a:lnSpc>
                <a:spcPct val="110000"/>
              </a:lnSpc>
              <a:spcBef>
                <a:spcPts val="1200"/>
              </a:spcBef>
            </a:pPr>
            <a:r>
              <a:rPr lang="en-GB" sz="2400" b="1" dirty="0">
                <a:gradFill flip="none" rotWithShape="1">
                  <a:gsLst>
                    <a:gs pos="0">
                      <a:srgbClr val="FF9300">
                        <a:shade val="30000"/>
                        <a:satMod val="115000"/>
                      </a:srgbClr>
                    </a:gs>
                    <a:gs pos="50000">
                      <a:srgbClr val="FF9300">
                        <a:shade val="67500"/>
                        <a:satMod val="115000"/>
                      </a:srgbClr>
                    </a:gs>
                    <a:gs pos="100000">
                      <a:srgbClr val="FF9300">
                        <a:shade val="100000"/>
                        <a:satMod val="115000"/>
                      </a:srgbClr>
                    </a:gs>
                  </a:gsLst>
                  <a:lin ang="5400000" scaled="1"/>
                  <a:tileRect/>
                </a:gradFill>
                <a:latin typeface="Arial" charset="0"/>
                <a:ea typeface="Arial" charset="0"/>
                <a:cs typeface="Arial" charset="0"/>
              </a:rPr>
              <a:t>Why do we exist?</a:t>
            </a:r>
          </a:p>
        </p:txBody>
      </p:sp>
      <p:sp>
        <p:nvSpPr>
          <p:cNvPr id="19" name="Rettangolo 18">
            <a:extLst>
              <a:ext uri="{FF2B5EF4-FFF2-40B4-BE49-F238E27FC236}">
                <a16:creationId xmlns="" xmlns:a16="http://schemas.microsoft.com/office/drawing/2014/main" id="{9C8291B2-1535-7044-8D79-5D8FD8279B8A}"/>
              </a:ext>
            </a:extLst>
          </p:cNvPr>
          <p:cNvSpPr/>
          <p:nvPr/>
        </p:nvSpPr>
        <p:spPr>
          <a:xfrm>
            <a:off x="329971" y="2738263"/>
            <a:ext cx="3589646" cy="830997"/>
          </a:xfrm>
          <a:prstGeom prst="rect">
            <a:avLst/>
          </a:prstGeom>
        </p:spPr>
        <p:txBody>
          <a:bodyPr wrap="square">
            <a:spAutoFit/>
          </a:bodyPr>
          <a:lstStyle/>
          <a:p>
            <a:pPr algn="just"/>
            <a:r>
              <a:rPr lang="en-GB" sz="2400" b="1" dirty="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atin typeface="Arial" charset="0"/>
                <a:ea typeface="Arial" charset="0"/>
                <a:cs typeface="Arial" charset="0"/>
              </a:rPr>
              <a:t>What future are </a:t>
            </a:r>
          </a:p>
          <a:p>
            <a:pPr algn="just"/>
            <a:r>
              <a:rPr lang="en-GB" sz="2400" b="1" dirty="0">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atin typeface="Arial" charset="0"/>
                <a:ea typeface="Arial" charset="0"/>
                <a:cs typeface="Arial" charset="0"/>
              </a:rPr>
              <a:t>we trying to create?</a:t>
            </a:r>
          </a:p>
        </p:txBody>
      </p:sp>
      <p:sp>
        <p:nvSpPr>
          <p:cNvPr id="20" name="Rettangolo 19">
            <a:extLst>
              <a:ext uri="{FF2B5EF4-FFF2-40B4-BE49-F238E27FC236}">
                <a16:creationId xmlns="" xmlns:a16="http://schemas.microsoft.com/office/drawing/2014/main" id="{22CE6E5C-7DDB-5347-8A86-CBE72A0D40D6}"/>
              </a:ext>
            </a:extLst>
          </p:cNvPr>
          <p:cNvSpPr/>
          <p:nvPr/>
        </p:nvSpPr>
        <p:spPr>
          <a:xfrm>
            <a:off x="6865669" y="4184853"/>
            <a:ext cx="5066772" cy="467051"/>
          </a:xfrm>
          <a:prstGeom prst="rect">
            <a:avLst/>
          </a:prstGeom>
        </p:spPr>
        <p:txBody>
          <a:bodyPr wrap="none">
            <a:spAutoFit/>
          </a:bodyPr>
          <a:lstStyle/>
          <a:p>
            <a:pPr marL="907415" marR="358775" lvl="1" algn="just">
              <a:lnSpc>
                <a:spcPct val="110000"/>
              </a:lnSpc>
              <a:spcBef>
                <a:spcPts val="1200"/>
              </a:spcBef>
            </a:pPr>
            <a:r>
              <a:rPr lang="en-GB" sz="24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atin typeface="Arial" charset="0"/>
                <a:ea typeface="Arial" charset="0"/>
                <a:cs typeface="Arial" charset="0"/>
              </a:rPr>
              <a:t>What is important to us?</a:t>
            </a:r>
          </a:p>
        </p:txBody>
      </p:sp>
      <p:sp>
        <p:nvSpPr>
          <p:cNvPr id="3" name="Rettangolo 2"/>
          <p:cNvSpPr/>
          <p:nvPr/>
        </p:nvSpPr>
        <p:spPr>
          <a:xfrm>
            <a:off x="7294418" y="1614880"/>
            <a:ext cx="4754552" cy="1969770"/>
          </a:xfrm>
          <a:prstGeom prst="rect">
            <a:avLst/>
          </a:prstGeom>
        </p:spPr>
        <p:txBody>
          <a:bodyPr wrap="square">
            <a:spAutoFit/>
          </a:bodyPr>
          <a:lstStyle/>
          <a:p>
            <a:pPr marL="735965" marR="358775" indent="-285750" algn="just">
              <a:spcBef>
                <a:spcPts val="600"/>
              </a:spcBef>
              <a:spcAft>
                <a:spcPts val="0"/>
              </a:spcAft>
              <a:buFont typeface="Wingdings" charset="2"/>
              <a:buChar char="ü"/>
            </a:pPr>
            <a:r>
              <a:rPr lang="en-GB" sz="1400" i="1" dirty="0">
                <a:solidFill>
                  <a:srgbClr val="002060"/>
                </a:solidFill>
                <a:latin typeface="Arial" charset="0"/>
                <a:ea typeface="Arial" charset="0"/>
                <a:cs typeface="Arial" charset="0"/>
              </a:rPr>
              <a:t>Set of goals that include both the purpose of the organization, its scope of operations and the basis of its competitive advantage</a:t>
            </a:r>
          </a:p>
          <a:p>
            <a:pPr marL="735965" marR="358775" indent="-285750" algn="just">
              <a:spcBef>
                <a:spcPts val="600"/>
              </a:spcBef>
              <a:spcAft>
                <a:spcPts val="0"/>
              </a:spcAft>
              <a:buFont typeface="Wingdings" charset="2"/>
              <a:buChar char="ü"/>
            </a:pPr>
            <a:r>
              <a:rPr lang="en-GB" sz="1400" i="1" dirty="0">
                <a:solidFill>
                  <a:srgbClr val="002060"/>
                </a:solidFill>
                <a:latin typeface="Arial" charset="0"/>
                <a:ea typeface="Arial" charset="0"/>
                <a:cs typeface="Arial" charset="0"/>
              </a:rPr>
              <a:t>Communicates the organization’s reason for being and how it aims to serve its key stakeholders</a:t>
            </a:r>
          </a:p>
          <a:p>
            <a:pPr marL="735965" marR="358775" indent="-285750" algn="just">
              <a:spcBef>
                <a:spcPts val="600"/>
              </a:spcBef>
              <a:spcAft>
                <a:spcPts val="0"/>
              </a:spcAft>
              <a:buFont typeface="Wingdings" charset="2"/>
              <a:buChar char="ü"/>
            </a:pPr>
            <a:r>
              <a:rPr lang="en-GB" sz="1400" i="1" dirty="0">
                <a:solidFill>
                  <a:srgbClr val="002060"/>
                </a:solidFill>
                <a:latin typeface="Arial" charset="0"/>
                <a:ea typeface="Arial" charset="0"/>
                <a:cs typeface="Arial" charset="0"/>
              </a:rPr>
              <a:t>Often integrates a summation of the firm’s values</a:t>
            </a:r>
          </a:p>
        </p:txBody>
      </p:sp>
      <p:sp>
        <p:nvSpPr>
          <p:cNvPr id="4" name="Rettangolo 3"/>
          <p:cNvSpPr/>
          <p:nvPr/>
        </p:nvSpPr>
        <p:spPr>
          <a:xfrm>
            <a:off x="-384756" y="3661112"/>
            <a:ext cx="4542567" cy="1982081"/>
          </a:xfrm>
          <a:prstGeom prst="rect">
            <a:avLst/>
          </a:prstGeom>
        </p:spPr>
        <p:txBody>
          <a:bodyPr wrap="square">
            <a:spAutoFit/>
          </a:bodyPr>
          <a:lstStyle/>
          <a:p>
            <a:pPr marL="735965" marR="358775" indent="-285750" algn="just">
              <a:lnSpc>
                <a:spcPct val="110000"/>
              </a:lnSpc>
              <a:spcBef>
                <a:spcPts val="600"/>
              </a:spcBef>
              <a:buFont typeface="Wingdings" charset="2"/>
              <a:buChar char="ü"/>
            </a:pPr>
            <a:r>
              <a:rPr lang="en-GB" sz="1400" i="1" dirty="0">
                <a:solidFill>
                  <a:srgbClr val="002060"/>
                </a:solidFill>
                <a:latin typeface="Arial" charset="0"/>
                <a:ea typeface="Arial" charset="0"/>
                <a:cs typeface="Arial" charset="0"/>
              </a:rPr>
              <a:t>Goal that is “massively inspiring, overarching and long-term”</a:t>
            </a:r>
          </a:p>
          <a:p>
            <a:pPr marL="735965" marR="358775" indent="-285750" algn="just">
              <a:lnSpc>
                <a:spcPct val="110000"/>
              </a:lnSpc>
              <a:spcBef>
                <a:spcPts val="600"/>
              </a:spcBef>
              <a:buFont typeface="Wingdings" charset="2"/>
              <a:buChar char="ü"/>
            </a:pPr>
            <a:r>
              <a:rPr lang="en-GB" sz="1400" i="1" dirty="0">
                <a:solidFill>
                  <a:srgbClr val="002060"/>
                </a:solidFill>
                <a:latin typeface="Arial" charset="0"/>
                <a:ea typeface="Arial" charset="0"/>
                <a:cs typeface="Arial" charset="0"/>
              </a:rPr>
              <a:t>Represents a destination that is driven by and evokes passion</a:t>
            </a:r>
          </a:p>
          <a:p>
            <a:pPr marL="735965" marR="358775" indent="-285750" algn="just">
              <a:lnSpc>
                <a:spcPct val="110000"/>
              </a:lnSpc>
              <a:spcBef>
                <a:spcPts val="600"/>
              </a:spcBef>
              <a:buFont typeface="Wingdings" charset="2"/>
              <a:buChar char="ü"/>
            </a:pPr>
            <a:r>
              <a:rPr lang="en-GB" sz="1400" i="1" dirty="0">
                <a:solidFill>
                  <a:srgbClr val="002060"/>
                </a:solidFill>
                <a:latin typeface="Arial" charset="0"/>
                <a:ea typeface="Arial" charset="0"/>
                <a:cs typeface="Arial" charset="0"/>
              </a:rPr>
              <a:t>A future-oriented declaration of the organization’s purpose and aspirations</a:t>
            </a:r>
          </a:p>
          <a:p>
            <a:pPr marL="735965" marR="358775" indent="-285750" algn="just">
              <a:lnSpc>
                <a:spcPct val="110000"/>
              </a:lnSpc>
              <a:spcBef>
                <a:spcPts val="600"/>
              </a:spcBef>
              <a:buFont typeface="Wingdings" charset="2"/>
              <a:buChar char="ü"/>
            </a:pPr>
            <a:r>
              <a:rPr lang="en-GB" sz="1400" i="1" dirty="0">
                <a:solidFill>
                  <a:srgbClr val="002060"/>
                </a:solidFill>
                <a:latin typeface="Arial" charset="0"/>
                <a:ea typeface="Arial" charset="0"/>
                <a:cs typeface="Arial" charset="0"/>
              </a:rPr>
              <a:t>Addresses what a firm wants to become</a:t>
            </a:r>
          </a:p>
        </p:txBody>
      </p:sp>
      <p:sp>
        <p:nvSpPr>
          <p:cNvPr id="9" name="Rettangolo 8"/>
          <p:cNvSpPr/>
          <p:nvPr/>
        </p:nvSpPr>
        <p:spPr>
          <a:xfrm>
            <a:off x="7437448" y="4673497"/>
            <a:ext cx="4754552" cy="1246495"/>
          </a:xfrm>
          <a:prstGeom prst="rect">
            <a:avLst/>
          </a:prstGeom>
        </p:spPr>
        <p:txBody>
          <a:bodyPr wrap="square">
            <a:spAutoFit/>
          </a:bodyPr>
          <a:lstStyle/>
          <a:p>
            <a:pPr marL="735965" marR="358775" indent="-285750" algn="just">
              <a:spcBef>
                <a:spcPts val="600"/>
              </a:spcBef>
              <a:buFont typeface="Wingdings" charset="2"/>
              <a:buChar char="ü"/>
            </a:pPr>
            <a:r>
              <a:rPr lang="en-GB" sz="1400" i="1" dirty="0">
                <a:solidFill>
                  <a:srgbClr val="002060"/>
                </a:solidFill>
                <a:latin typeface="Arial" charset="0"/>
                <a:ea typeface="Arial" charset="0"/>
                <a:cs typeface="Arial" charset="0"/>
              </a:rPr>
              <a:t>Core values are what support the vision, shape the culture, and reflect what your company values</a:t>
            </a:r>
          </a:p>
          <a:p>
            <a:pPr marL="735965" marR="358775" indent="-285750" algn="just">
              <a:spcBef>
                <a:spcPts val="600"/>
              </a:spcBef>
              <a:spcAft>
                <a:spcPts val="0"/>
              </a:spcAft>
              <a:buFont typeface="Wingdings" charset="2"/>
              <a:buChar char="ü"/>
            </a:pPr>
            <a:r>
              <a:rPr lang="en-GB" sz="1400" i="1" dirty="0">
                <a:solidFill>
                  <a:srgbClr val="002060"/>
                </a:solidFill>
                <a:latin typeface="Arial" charset="0"/>
                <a:ea typeface="Arial" charset="0"/>
                <a:cs typeface="Arial" charset="0"/>
              </a:rPr>
              <a:t>They are your company’s principles, beliefs, or philosophy of values </a:t>
            </a:r>
          </a:p>
        </p:txBody>
      </p:sp>
    </p:spTree>
    <p:extLst>
      <p:ext uri="{BB962C8B-B14F-4D97-AF65-F5344CB8AC3E}">
        <p14:creationId xmlns:p14="http://schemas.microsoft.com/office/powerpoint/2010/main" val="1184596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3" grpId="0"/>
      <p:bldP spid="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50416" y="-6477"/>
            <a:ext cx="10955784" cy="1293028"/>
          </a:xfrm>
        </p:spPr>
        <p:txBody>
          <a:bodyPr/>
          <a:lstStyle/>
          <a:p>
            <a:pPr algn="r"/>
            <a:r>
              <a:rPr lang="en-GB" sz="3600" b="1" dirty="0"/>
              <a:t>2. ANALYZE THE ENVIRONMENT </a:t>
            </a:r>
            <a:r>
              <a:rPr lang="en-GB" sz="3600" dirty="0"/>
              <a:t/>
            </a:r>
            <a:br>
              <a:rPr lang="en-GB" sz="3600" dirty="0"/>
            </a:br>
            <a:r>
              <a:rPr lang="en-GB" sz="3600" dirty="0"/>
              <a:t> </a:t>
            </a:r>
            <a:r>
              <a:rPr lang="en-GB" sz="3600" b="1" dirty="0">
                <a:solidFill>
                  <a:srgbClr val="00B0F0"/>
                </a:solidFill>
              </a:rPr>
              <a:t>PESTLE Analysis</a:t>
            </a:r>
          </a:p>
        </p:txBody>
      </p:sp>
      <p:sp>
        <p:nvSpPr>
          <p:cNvPr id="8" name="Rettangolo 7">
            <a:extLst>
              <a:ext uri="{FF2B5EF4-FFF2-40B4-BE49-F238E27FC236}">
                <a16:creationId xmlns="" xmlns:a16="http://schemas.microsoft.com/office/drawing/2014/main" id="{BAE6D67D-108E-514C-A531-6F6098858513}"/>
              </a:ext>
            </a:extLst>
          </p:cNvPr>
          <p:cNvSpPr/>
          <p:nvPr/>
        </p:nvSpPr>
        <p:spPr>
          <a:xfrm>
            <a:off x="963234" y="1227674"/>
            <a:ext cx="10822984" cy="2405210"/>
          </a:xfrm>
          <a:prstGeom prst="rect">
            <a:avLst/>
          </a:prstGeom>
        </p:spPr>
        <p:txBody>
          <a:bodyPr wrap="square">
            <a:spAutoFit/>
          </a:bodyPr>
          <a:lstStyle/>
          <a:p>
            <a:pPr marL="793115" marR="358775" indent="-342900" algn="just">
              <a:lnSpc>
                <a:spcPct val="110000"/>
              </a:lnSpc>
              <a:spcBef>
                <a:spcPts val="1200"/>
              </a:spcBef>
              <a:spcAft>
                <a:spcPts val="0"/>
              </a:spcAft>
              <a:buFont typeface="Wingdings" charset="2"/>
              <a:buChar char="ü"/>
            </a:pPr>
            <a:r>
              <a:rPr lang="en-GB" sz="2000" dirty="0">
                <a:solidFill>
                  <a:srgbClr val="002060"/>
                </a:solidFill>
                <a:latin typeface="Arial" charset="0"/>
                <a:ea typeface="Arial" charset="0"/>
                <a:cs typeface="Arial" charset="0"/>
              </a:rPr>
              <a:t>Is a useful tool for understanding the “big picture” of the environment in which we are operating</a:t>
            </a:r>
          </a:p>
          <a:p>
            <a:pPr marL="793115" marR="358775" indent="-342900" algn="just">
              <a:lnSpc>
                <a:spcPct val="110000"/>
              </a:lnSpc>
              <a:spcBef>
                <a:spcPts val="1200"/>
              </a:spcBef>
              <a:spcAft>
                <a:spcPts val="0"/>
              </a:spcAft>
              <a:buFont typeface="Wingdings" charset="2"/>
              <a:buChar char="ü"/>
            </a:pPr>
            <a:r>
              <a:rPr lang="en-GB" sz="2000" dirty="0">
                <a:solidFill>
                  <a:srgbClr val="002060"/>
                </a:solidFill>
                <a:latin typeface="Arial" charset="0"/>
                <a:ea typeface="Arial" charset="0"/>
                <a:cs typeface="Arial" charset="0"/>
              </a:rPr>
              <a:t>By understanding our environment, we can take advantage of the opportunities and minimize the threats </a:t>
            </a:r>
          </a:p>
          <a:p>
            <a:pPr marL="793115" marR="358775" indent="-342900" algn="just">
              <a:lnSpc>
                <a:spcPct val="110000"/>
              </a:lnSpc>
              <a:spcBef>
                <a:spcPts val="1200"/>
              </a:spcBef>
              <a:spcAft>
                <a:spcPts val="0"/>
              </a:spcAft>
              <a:buFont typeface="Wingdings" charset="2"/>
              <a:buChar char="ü"/>
            </a:pPr>
            <a:r>
              <a:rPr lang="en-GB" sz="2000" dirty="0">
                <a:solidFill>
                  <a:srgbClr val="002060"/>
                </a:solidFill>
                <a:latin typeface="Arial" charset="0"/>
                <a:ea typeface="Arial" charset="0"/>
                <a:cs typeface="Arial" charset="0"/>
              </a:rPr>
              <a:t>This provides the context within more detailed planning can take place to take full advantage of the opportunities that present themselves</a:t>
            </a:r>
          </a:p>
        </p:txBody>
      </p:sp>
      <p:sp>
        <p:nvSpPr>
          <p:cNvPr id="9" name="Esagono orizzontale 8">
            <a:extLst>
              <a:ext uri="{FF2B5EF4-FFF2-40B4-BE49-F238E27FC236}">
                <a16:creationId xmlns="" xmlns:a16="http://schemas.microsoft.com/office/drawing/2014/main" id="{4EF655C2-F83E-B04C-95BA-C0864B99F3D2}"/>
              </a:ext>
            </a:extLst>
          </p:cNvPr>
          <p:cNvSpPr/>
          <p:nvPr/>
        </p:nvSpPr>
        <p:spPr>
          <a:xfrm>
            <a:off x="1064206" y="3902130"/>
            <a:ext cx="1999281" cy="1483298"/>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charset="0"/>
                <a:ea typeface="Arial" charset="0"/>
                <a:cs typeface="Arial" charset="0"/>
              </a:rPr>
              <a:t>P</a:t>
            </a:r>
          </a:p>
          <a:p>
            <a:pPr algn="ctr"/>
            <a:r>
              <a:rPr lang="en-GB" sz="2400" dirty="0">
                <a:latin typeface="Arial" charset="0"/>
                <a:ea typeface="Arial" charset="0"/>
                <a:cs typeface="Arial" charset="0"/>
              </a:rPr>
              <a:t>Political</a:t>
            </a:r>
          </a:p>
        </p:txBody>
      </p:sp>
      <p:sp>
        <p:nvSpPr>
          <p:cNvPr id="10" name="Esagono orizzontale 9">
            <a:extLst>
              <a:ext uri="{FF2B5EF4-FFF2-40B4-BE49-F238E27FC236}">
                <a16:creationId xmlns="" xmlns:a16="http://schemas.microsoft.com/office/drawing/2014/main" id="{7C7DA852-ABC3-FB4B-B7EC-180364A2D15C}"/>
              </a:ext>
            </a:extLst>
          </p:cNvPr>
          <p:cNvSpPr/>
          <p:nvPr/>
        </p:nvSpPr>
        <p:spPr>
          <a:xfrm>
            <a:off x="2825849" y="4643779"/>
            <a:ext cx="1999281" cy="1483298"/>
          </a:xfrm>
          <a:prstGeom prst="hexag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charset="0"/>
                <a:ea typeface="Arial" charset="0"/>
                <a:cs typeface="Arial" charset="0"/>
              </a:rPr>
              <a:t>E</a:t>
            </a:r>
          </a:p>
          <a:p>
            <a:pPr algn="ctr"/>
            <a:r>
              <a:rPr lang="en-GB" sz="2200" dirty="0">
                <a:latin typeface="Arial" charset="0"/>
                <a:ea typeface="Arial" charset="0"/>
                <a:cs typeface="Arial" charset="0"/>
              </a:rPr>
              <a:t>Economic</a:t>
            </a:r>
          </a:p>
        </p:txBody>
      </p:sp>
      <p:sp>
        <p:nvSpPr>
          <p:cNvPr id="11" name="Esagono orizzontale 10">
            <a:extLst>
              <a:ext uri="{FF2B5EF4-FFF2-40B4-BE49-F238E27FC236}">
                <a16:creationId xmlns="" xmlns:a16="http://schemas.microsoft.com/office/drawing/2014/main" id="{14AE49A8-E1AA-4640-B480-F2FA6187AAF0}"/>
              </a:ext>
            </a:extLst>
          </p:cNvPr>
          <p:cNvSpPr/>
          <p:nvPr/>
        </p:nvSpPr>
        <p:spPr>
          <a:xfrm>
            <a:off x="4587492" y="3859340"/>
            <a:ext cx="1999281" cy="148329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charset="0"/>
                <a:ea typeface="Arial" charset="0"/>
                <a:cs typeface="Arial" charset="0"/>
              </a:rPr>
              <a:t>S</a:t>
            </a:r>
          </a:p>
          <a:p>
            <a:pPr algn="ctr"/>
            <a:r>
              <a:rPr lang="en-GB" dirty="0">
                <a:latin typeface="Arial" charset="0"/>
                <a:ea typeface="Arial" charset="0"/>
                <a:cs typeface="Arial" charset="0"/>
              </a:rPr>
              <a:t>Sociological</a:t>
            </a:r>
          </a:p>
        </p:txBody>
      </p:sp>
      <p:sp>
        <p:nvSpPr>
          <p:cNvPr id="12" name="Esagono orizzontale 11">
            <a:extLst>
              <a:ext uri="{FF2B5EF4-FFF2-40B4-BE49-F238E27FC236}">
                <a16:creationId xmlns="" xmlns:a16="http://schemas.microsoft.com/office/drawing/2014/main" id="{06730433-0728-8B40-8B08-2EA930283750}"/>
              </a:ext>
            </a:extLst>
          </p:cNvPr>
          <p:cNvSpPr/>
          <p:nvPr/>
        </p:nvSpPr>
        <p:spPr>
          <a:xfrm>
            <a:off x="6349135" y="4643779"/>
            <a:ext cx="1999281" cy="1483298"/>
          </a:xfrm>
          <a:prstGeom prst="hexag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charset="0"/>
                <a:ea typeface="Arial" charset="0"/>
                <a:cs typeface="Arial" charset="0"/>
              </a:rPr>
              <a:t>T</a:t>
            </a:r>
          </a:p>
          <a:p>
            <a:pPr algn="ctr"/>
            <a:r>
              <a:rPr lang="en-GB" sz="1600" dirty="0">
                <a:latin typeface="Arial" charset="0"/>
                <a:ea typeface="Arial" charset="0"/>
                <a:cs typeface="Arial" charset="0"/>
              </a:rPr>
              <a:t>Technological</a:t>
            </a:r>
          </a:p>
        </p:txBody>
      </p:sp>
      <p:sp>
        <p:nvSpPr>
          <p:cNvPr id="13" name="Esagono orizzontale 12">
            <a:extLst>
              <a:ext uri="{FF2B5EF4-FFF2-40B4-BE49-F238E27FC236}">
                <a16:creationId xmlns="" xmlns:a16="http://schemas.microsoft.com/office/drawing/2014/main" id="{D6D599CF-74A1-AC4D-B28D-E5732D574ED0}"/>
              </a:ext>
            </a:extLst>
          </p:cNvPr>
          <p:cNvSpPr/>
          <p:nvPr/>
        </p:nvSpPr>
        <p:spPr>
          <a:xfrm>
            <a:off x="8110778" y="3869942"/>
            <a:ext cx="1999281" cy="1483298"/>
          </a:xfrm>
          <a:prstGeom prst="hexagon">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charset="0"/>
                <a:ea typeface="Arial" charset="0"/>
                <a:cs typeface="Arial" charset="0"/>
              </a:rPr>
              <a:t>L</a:t>
            </a:r>
          </a:p>
          <a:p>
            <a:pPr algn="ctr"/>
            <a:r>
              <a:rPr lang="en-GB" dirty="0">
                <a:latin typeface="Arial" charset="0"/>
                <a:ea typeface="Arial" charset="0"/>
                <a:cs typeface="Arial" charset="0"/>
              </a:rPr>
              <a:t>Legal</a:t>
            </a:r>
          </a:p>
        </p:txBody>
      </p:sp>
      <p:sp>
        <p:nvSpPr>
          <p:cNvPr id="14" name="Esagono orizzontale 13">
            <a:extLst>
              <a:ext uri="{FF2B5EF4-FFF2-40B4-BE49-F238E27FC236}">
                <a16:creationId xmlns="" xmlns:a16="http://schemas.microsoft.com/office/drawing/2014/main" id="{68FF6CBD-084C-1B4B-9B42-E2F72AEBFA13}"/>
              </a:ext>
            </a:extLst>
          </p:cNvPr>
          <p:cNvSpPr/>
          <p:nvPr/>
        </p:nvSpPr>
        <p:spPr>
          <a:xfrm>
            <a:off x="9872421" y="4595428"/>
            <a:ext cx="1999281" cy="1483298"/>
          </a:xfrm>
          <a:prstGeom prst="hexag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charset="0"/>
                <a:ea typeface="Arial" charset="0"/>
                <a:cs typeface="Arial" charset="0"/>
              </a:rPr>
              <a:t>E</a:t>
            </a:r>
          </a:p>
          <a:p>
            <a:pPr algn="ctr"/>
            <a:r>
              <a:rPr lang="en-GB" sz="1500" dirty="0">
                <a:latin typeface="Arial" charset="0"/>
                <a:ea typeface="Arial" charset="0"/>
                <a:cs typeface="Arial" charset="0"/>
              </a:rPr>
              <a:t>Environmental</a:t>
            </a:r>
          </a:p>
        </p:txBody>
      </p:sp>
      <p:sp>
        <p:nvSpPr>
          <p:cNvPr id="15" name="Rettangolo 14">
            <a:extLst>
              <a:ext uri="{FF2B5EF4-FFF2-40B4-BE49-F238E27FC236}">
                <a16:creationId xmlns="" xmlns:a16="http://schemas.microsoft.com/office/drawing/2014/main" id="{43A808FE-7FF8-7645-83D7-70F9A93CD8D6}"/>
              </a:ext>
            </a:extLst>
          </p:cNvPr>
          <p:cNvSpPr/>
          <p:nvPr/>
        </p:nvSpPr>
        <p:spPr>
          <a:xfrm>
            <a:off x="1301844" y="5385428"/>
            <a:ext cx="1410073" cy="769441"/>
          </a:xfrm>
          <a:prstGeom prst="rect">
            <a:avLst/>
          </a:prstGeom>
        </p:spPr>
        <p:txBody>
          <a:bodyPr wrap="square">
            <a:spAutoFit/>
          </a:bodyPr>
          <a:lstStyle/>
          <a:p>
            <a:pPr algn="ctr"/>
            <a:r>
              <a:rPr lang="en-GB" sz="1100" b="1" i="1" dirty="0">
                <a:solidFill>
                  <a:schemeClr val="tx1">
                    <a:lumMod val="50000"/>
                    <a:lumOff val="50000"/>
                  </a:schemeClr>
                </a:solidFill>
                <a:latin typeface="Arial" charset="0"/>
                <a:ea typeface="Arial" charset="0"/>
                <a:cs typeface="Arial" charset="0"/>
              </a:rPr>
              <a:t>The current and potential influences from political pressure</a:t>
            </a:r>
          </a:p>
        </p:txBody>
      </p:sp>
      <p:sp>
        <p:nvSpPr>
          <p:cNvPr id="18" name="Rettangolo 17">
            <a:extLst>
              <a:ext uri="{FF2B5EF4-FFF2-40B4-BE49-F238E27FC236}">
                <a16:creationId xmlns="" xmlns:a16="http://schemas.microsoft.com/office/drawing/2014/main" id="{6A530393-F19C-5546-98EB-8B9925EE1941}"/>
              </a:ext>
            </a:extLst>
          </p:cNvPr>
          <p:cNvSpPr/>
          <p:nvPr/>
        </p:nvSpPr>
        <p:spPr>
          <a:xfrm>
            <a:off x="3213717" y="3825557"/>
            <a:ext cx="1251751" cy="769441"/>
          </a:xfrm>
          <a:prstGeom prst="rect">
            <a:avLst/>
          </a:prstGeom>
        </p:spPr>
        <p:txBody>
          <a:bodyPr wrap="square">
            <a:spAutoFit/>
          </a:bodyPr>
          <a:lstStyle/>
          <a:p>
            <a:pPr algn="ctr"/>
            <a:r>
              <a:rPr lang="en-GB" sz="1100" b="1" i="1" dirty="0">
                <a:solidFill>
                  <a:schemeClr val="tx1">
                    <a:lumMod val="50000"/>
                    <a:lumOff val="50000"/>
                  </a:schemeClr>
                </a:solidFill>
                <a:latin typeface="Arial" charset="0"/>
                <a:ea typeface="Arial" charset="0"/>
                <a:cs typeface="Arial" charset="0"/>
              </a:rPr>
              <a:t>The local, national and world economic impact</a:t>
            </a:r>
          </a:p>
        </p:txBody>
      </p:sp>
      <p:sp>
        <p:nvSpPr>
          <p:cNvPr id="22" name="Rettangolo 21">
            <a:extLst>
              <a:ext uri="{FF2B5EF4-FFF2-40B4-BE49-F238E27FC236}">
                <a16:creationId xmlns="" xmlns:a16="http://schemas.microsoft.com/office/drawing/2014/main" id="{C9EF5F2A-16E7-7844-9085-B975C1DB4B9E}"/>
              </a:ext>
            </a:extLst>
          </p:cNvPr>
          <p:cNvSpPr/>
          <p:nvPr/>
        </p:nvSpPr>
        <p:spPr>
          <a:xfrm>
            <a:off x="4730845" y="5385428"/>
            <a:ext cx="1618290" cy="600164"/>
          </a:xfrm>
          <a:prstGeom prst="rect">
            <a:avLst/>
          </a:prstGeom>
        </p:spPr>
        <p:txBody>
          <a:bodyPr wrap="square">
            <a:spAutoFit/>
          </a:bodyPr>
          <a:lstStyle/>
          <a:p>
            <a:pPr algn="ctr"/>
            <a:r>
              <a:rPr lang="en-GB" sz="1100" b="1" i="1" dirty="0">
                <a:solidFill>
                  <a:schemeClr val="tx1">
                    <a:lumMod val="50000"/>
                    <a:lumOff val="50000"/>
                  </a:schemeClr>
                </a:solidFill>
                <a:latin typeface="Arial" charset="0"/>
                <a:ea typeface="Arial" charset="0"/>
                <a:cs typeface="Arial" charset="0"/>
              </a:rPr>
              <a:t>The ways in which changes in society affect the project</a:t>
            </a:r>
          </a:p>
        </p:txBody>
      </p:sp>
      <p:sp>
        <p:nvSpPr>
          <p:cNvPr id="23" name="Rettangolo 22">
            <a:extLst>
              <a:ext uri="{FF2B5EF4-FFF2-40B4-BE49-F238E27FC236}">
                <a16:creationId xmlns="" xmlns:a16="http://schemas.microsoft.com/office/drawing/2014/main" id="{382CD177-82B5-8347-A010-1180D4973AE4}"/>
              </a:ext>
            </a:extLst>
          </p:cNvPr>
          <p:cNvSpPr/>
          <p:nvPr/>
        </p:nvSpPr>
        <p:spPr>
          <a:xfrm>
            <a:off x="6586772" y="3825557"/>
            <a:ext cx="1524006" cy="769441"/>
          </a:xfrm>
          <a:prstGeom prst="rect">
            <a:avLst/>
          </a:prstGeom>
        </p:spPr>
        <p:txBody>
          <a:bodyPr wrap="square">
            <a:spAutoFit/>
          </a:bodyPr>
          <a:lstStyle/>
          <a:p>
            <a:pPr algn="ctr"/>
            <a:r>
              <a:rPr lang="en-GB" sz="1100" b="1" i="1" dirty="0">
                <a:solidFill>
                  <a:schemeClr val="tx1">
                    <a:lumMod val="50000"/>
                    <a:lumOff val="50000"/>
                  </a:schemeClr>
                </a:solidFill>
                <a:latin typeface="Arial" charset="0"/>
                <a:ea typeface="Arial" charset="0"/>
                <a:cs typeface="Arial" charset="0"/>
              </a:rPr>
              <a:t>How new and emerging technology affects the project</a:t>
            </a:r>
          </a:p>
        </p:txBody>
      </p:sp>
      <p:sp>
        <p:nvSpPr>
          <p:cNvPr id="24" name="Rettangolo 23">
            <a:extLst>
              <a:ext uri="{FF2B5EF4-FFF2-40B4-BE49-F238E27FC236}">
                <a16:creationId xmlns="" xmlns:a16="http://schemas.microsoft.com/office/drawing/2014/main" id="{E952F49F-53FB-504E-AE5B-D5508C256ACE}"/>
              </a:ext>
            </a:extLst>
          </p:cNvPr>
          <p:cNvSpPr/>
          <p:nvPr/>
        </p:nvSpPr>
        <p:spPr>
          <a:xfrm>
            <a:off x="8462348" y="5385428"/>
            <a:ext cx="1410073" cy="769441"/>
          </a:xfrm>
          <a:prstGeom prst="rect">
            <a:avLst/>
          </a:prstGeom>
        </p:spPr>
        <p:txBody>
          <a:bodyPr wrap="square">
            <a:spAutoFit/>
          </a:bodyPr>
          <a:lstStyle/>
          <a:p>
            <a:pPr algn="ctr"/>
            <a:r>
              <a:rPr lang="en-GB" sz="1100" b="1" i="1" dirty="0">
                <a:solidFill>
                  <a:schemeClr val="tx1">
                    <a:lumMod val="50000"/>
                    <a:lumOff val="50000"/>
                  </a:schemeClr>
                </a:solidFill>
                <a:latin typeface="Arial" charset="0"/>
                <a:ea typeface="Arial" charset="0"/>
                <a:cs typeface="Arial" charset="0"/>
              </a:rPr>
              <a:t>How local, national and global legislation affects the project</a:t>
            </a:r>
          </a:p>
        </p:txBody>
      </p:sp>
      <p:sp>
        <p:nvSpPr>
          <p:cNvPr id="25" name="Rettangolo 24">
            <a:extLst>
              <a:ext uri="{FF2B5EF4-FFF2-40B4-BE49-F238E27FC236}">
                <a16:creationId xmlns="" xmlns:a16="http://schemas.microsoft.com/office/drawing/2014/main" id="{8BFCE2A9-8D4D-B249-A33B-3A8CA7839005}"/>
              </a:ext>
            </a:extLst>
          </p:cNvPr>
          <p:cNvSpPr/>
          <p:nvPr/>
        </p:nvSpPr>
        <p:spPr>
          <a:xfrm>
            <a:off x="10165545" y="3825557"/>
            <a:ext cx="1413031" cy="769441"/>
          </a:xfrm>
          <a:prstGeom prst="rect">
            <a:avLst/>
          </a:prstGeom>
        </p:spPr>
        <p:txBody>
          <a:bodyPr wrap="square">
            <a:spAutoFit/>
          </a:bodyPr>
          <a:lstStyle/>
          <a:p>
            <a:pPr algn="ctr"/>
            <a:r>
              <a:rPr lang="en-GB" sz="1100" b="1" i="1">
                <a:solidFill>
                  <a:schemeClr val="tx1">
                    <a:lumMod val="50000"/>
                    <a:lumOff val="50000"/>
                  </a:schemeClr>
                </a:solidFill>
                <a:latin typeface="Arial" charset="0"/>
                <a:ea typeface="Arial" charset="0"/>
                <a:cs typeface="Arial" charset="0"/>
              </a:rPr>
              <a:t>Local, national </a:t>
            </a:r>
            <a:r>
              <a:rPr lang="en-GB" sz="1100" b="1" i="1" dirty="0">
                <a:solidFill>
                  <a:schemeClr val="tx1">
                    <a:lumMod val="50000"/>
                    <a:lumOff val="50000"/>
                  </a:schemeClr>
                </a:solidFill>
                <a:latin typeface="Arial" charset="0"/>
                <a:ea typeface="Arial" charset="0"/>
                <a:cs typeface="Arial" charset="0"/>
              </a:rPr>
              <a:t>and global </a:t>
            </a:r>
            <a:r>
              <a:rPr lang="en-GB" sz="1100" b="1" i="1">
                <a:solidFill>
                  <a:schemeClr val="tx1">
                    <a:lumMod val="50000"/>
                    <a:lumOff val="50000"/>
                  </a:schemeClr>
                </a:solidFill>
                <a:latin typeface="Arial" charset="0"/>
                <a:ea typeface="Arial" charset="0"/>
                <a:cs typeface="Arial" charset="0"/>
              </a:rPr>
              <a:t>environmental issues</a:t>
            </a:r>
            <a:endParaRPr lang="en-GB" sz="1100" b="1" i="1"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588516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8"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50416" y="-6477"/>
            <a:ext cx="10955784" cy="1293028"/>
          </a:xfrm>
        </p:spPr>
        <p:txBody>
          <a:bodyPr/>
          <a:lstStyle/>
          <a:p>
            <a:pPr algn="r"/>
            <a:r>
              <a:rPr lang="en-GB" sz="3600" b="1" dirty="0"/>
              <a:t>3. Decide on positioning</a:t>
            </a:r>
            <a:br>
              <a:rPr lang="en-GB" sz="3600" b="1" dirty="0"/>
            </a:br>
            <a:r>
              <a:rPr lang="en-GB" sz="3600" b="1" dirty="0" err="1">
                <a:solidFill>
                  <a:srgbClr val="00B0F0"/>
                </a:solidFill>
              </a:rPr>
              <a:t>S.w.o.t.</a:t>
            </a:r>
            <a:r>
              <a:rPr lang="en-GB" sz="3600" b="1" dirty="0">
                <a:solidFill>
                  <a:srgbClr val="00B0F0"/>
                </a:solidFill>
              </a:rPr>
              <a:t> Analysis</a:t>
            </a:r>
          </a:p>
        </p:txBody>
      </p:sp>
      <p:sp>
        <p:nvSpPr>
          <p:cNvPr id="8" name="Rettangolo 7">
            <a:extLst>
              <a:ext uri="{FF2B5EF4-FFF2-40B4-BE49-F238E27FC236}">
                <a16:creationId xmlns="" xmlns:a16="http://schemas.microsoft.com/office/drawing/2014/main" id="{BAE6D67D-108E-514C-A531-6F6098858513}"/>
              </a:ext>
            </a:extLst>
          </p:cNvPr>
          <p:cNvSpPr/>
          <p:nvPr/>
        </p:nvSpPr>
        <p:spPr>
          <a:xfrm>
            <a:off x="445037" y="2199163"/>
            <a:ext cx="10822984" cy="3048848"/>
          </a:xfrm>
          <a:prstGeom prst="rect">
            <a:avLst/>
          </a:prstGeom>
        </p:spPr>
        <p:txBody>
          <a:bodyPr wrap="square">
            <a:spAutoFit/>
          </a:bodyPr>
          <a:lstStyle/>
          <a:p>
            <a:pPr marL="450215" marR="358775" algn="just">
              <a:lnSpc>
                <a:spcPct val="110000"/>
              </a:lnSpc>
              <a:spcBef>
                <a:spcPts val="1200"/>
              </a:spcBef>
              <a:spcAft>
                <a:spcPts val="0"/>
              </a:spcAft>
            </a:pPr>
            <a:r>
              <a:rPr lang="en-GB" sz="3000" b="1" dirty="0">
                <a:solidFill>
                  <a:srgbClr val="002060"/>
                </a:solidFill>
                <a:latin typeface="Arial" charset="0"/>
                <a:ea typeface="Arial" charset="0"/>
                <a:cs typeface="Arial" charset="0"/>
              </a:rPr>
              <a:t>Conducting a S.W.O.T. analysis allows us to:</a:t>
            </a:r>
          </a:p>
          <a:p>
            <a:pPr marL="1250315" marR="358775" lvl="1" indent="-342900" algn="just">
              <a:lnSpc>
                <a:spcPct val="110000"/>
              </a:lnSpc>
              <a:spcBef>
                <a:spcPts val="1200"/>
              </a:spcBef>
              <a:buFont typeface="Wingdings" charset="2"/>
              <a:buChar char="ü"/>
            </a:pPr>
            <a:r>
              <a:rPr lang="en-GB" sz="2200" dirty="0">
                <a:solidFill>
                  <a:srgbClr val="002060"/>
                </a:solidFill>
                <a:latin typeface="Arial" charset="0"/>
                <a:ea typeface="Arial" charset="0"/>
                <a:cs typeface="Arial" charset="0"/>
              </a:rPr>
              <a:t>Understand our competitors’ strengths and weakness</a:t>
            </a:r>
          </a:p>
          <a:p>
            <a:pPr marL="1250315" marR="358775" lvl="1" indent="-342900" algn="just">
              <a:lnSpc>
                <a:spcPct val="110000"/>
              </a:lnSpc>
              <a:spcBef>
                <a:spcPts val="1200"/>
              </a:spcBef>
              <a:buFont typeface="Wingdings" charset="2"/>
              <a:buChar char="ü"/>
            </a:pPr>
            <a:r>
              <a:rPr lang="en-GB" sz="2200" dirty="0">
                <a:solidFill>
                  <a:srgbClr val="002060"/>
                </a:solidFill>
                <a:latin typeface="Arial" charset="0"/>
                <a:ea typeface="Arial" charset="0"/>
                <a:cs typeface="Arial" charset="0"/>
              </a:rPr>
              <a:t>Focus on how we compare to our competitors/other players</a:t>
            </a:r>
          </a:p>
          <a:p>
            <a:pPr marL="1250315" marR="358775" lvl="1" indent="-342900" algn="just">
              <a:lnSpc>
                <a:spcPct val="110000"/>
              </a:lnSpc>
              <a:spcBef>
                <a:spcPts val="1200"/>
              </a:spcBef>
              <a:buFont typeface="Wingdings" charset="2"/>
              <a:buChar char="ü"/>
            </a:pPr>
            <a:r>
              <a:rPr lang="en-GB" sz="2200" dirty="0">
                <a:solidFill>
                  <a:srgbClr val="002060"/>
                </a:solidFill>
                <a:latin typeface="Arial" charset="0"/>
                <a:ea typeface="Arial" charset="0"/>
                <a:cs typeface="Arial" charset="0"/>
              </a:rPr>
              <a:t>Identify what activities we need to focus on, and what activities are not necessary</a:t>
            </a:r>
          </a:p>
          <a:p>
            <a:pPr marL="1250315" marR="358775" lvl="1" indent="-342900" algn="just">
              <a:lnSpc>
                <a:spcPct val="110000"/>
              </a:lnSpc>
              <a:spcBef>
                <a:spcPts val="1200"/>
              </a:spcBef>
              <a:buFont typeface="Wingdings" charset="2"/>
              <a:buChar char="ü"/>
            </a:pPr>
            <a:r>
              <a:rPr lang="en-GB" sz="2200" dirty="0">
                <a:solidFill>
                  <a:srgbClr val="002060"/>
                </a:solidFill>
                <a:latin typeface="Arial" charset="0"/>
                <a:ea typeface="Arial" charset="0"/>
                <a:cs typeface="Arial" charset="0"/>
              </a:rPr>
              <a:t>Identify what activities we excel at and need to continue to support  </a:t>
            </a:r>
          </a:p>
        </p:txBody>
      </p:sp>
      <p:pic>
        <p:nvPicPr>
          <p:cNvPr id="16" name="Immagine 15">
            <a:extLst>
              <a:ext uri="{FF2B5EF4-FFF2-40B4-BE49-F238E27FC236}">
                <a16:creationId xmlns="" xmlns:a16="http://schemas.microsoft.com/office/drawing/2014/main" id="{19C96A9C-45B5-094E-89B1-0B1543AD0813}"/>
              </a:ext>
            </a:extLst>
          </p:cNvPr>
          <p:cNvPicPr>
            <a:picLocks noChangeAspect="1"/>
          </p:cNvPicPr>
          <p:nvPr/>
        </p:nvPicPr>
        <p:blipFill rotWithShape="1">
          <a:blip r:embed="rId2"/>
          <a:srcRect l="31895" t="28186" r="31620" b="8975"/>
          <a:stretch/>
        </p:blipFill>
        <p:spPr>
          <a:xfrm>
            <a:off x="9615583" y="1406196"/>
            <a:ext cx="2010237" cy="1947504"/>
          </a:xfrm>
          <a:prstGeom prst="rect">
            <a:avLst/>
          </a:prstGeom>
        </p:spPr>
      </p:pic>
    </p:spTree>
    <p:extLst>
      <p:ext uri="{BB962C8B-B14F-4D97-AF65-F5344CB8AC3E}">
        <p14:creationId xmlns:p14="http://schemas.microsoft.com/office/powerpoint/2010/main" val="6799983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50416" y="-121891"/>
            <a:ext cx="10955784" cy="1293028"/>
          </a:xfrm>
        </p:spPr>
        <p:txBody>
          <a:bodyPr/>
          <a:lstStyle/>
          <a:p>
            <a:pPr algn="r"/>
            <a:r>
              <a:rPr lang="en-GB" sz="3600" b="1" dirty="0"/>
              <a:t>4. STRATEGIC PLAN</a:t>
            </a:r>
          </a:p>
        </p:txBody>
      </p:sp>
      <p:sp>
        <p:nvSpPr>
          <p:cNvPr id="8" name="Rettangolo 7">
            <a:extLst>
              <a:ext uri="{FF2B5EF4-FFF2-40B4-BE49-F238E27FC236}">
                <a16:creationId xmlns="" xmlns:a16="http://schemas.microsoft.com/office/drawing/2014/main" id="{BAE6D67D-108E-514C-A531-6F6098858513}"/>
              </a:ext>
            </a:extLst>
          </p:cNvPr>
          <p:cNvSpPr/>
          <p:nvPr/>
        </p:nvSpPr>
        <p:spPr>
          <a:xfrm>
            <a:off x="550416" y="1129571"/>
            <a:ext cx="10822984" cy="5125506"/>
          </a:xfrm>
          <a:prstGeom prst="rect">
            <a:avLst/>
          </a:prstGeom>
        </p:spPr>
        <p:txBody>
          <a:bodyPr wrap="square">
            <a:spAutoFit/>
          </a:bodyPr>
          <a:lstStyle/>
          <a:p>
            <a:pPr marL="793115" marR="358775" indent="-342900" algn="just">
              <a:lnSpc>
                <a:spcPct val="110000"/>
              </a:lnSpc>
              <a:spcBef>
                <a:spcPts val="1200"/>
              </a:spcBef>
              <a:spcAft>
                <a:spcPts val="0"/>
              </a:spcAft>
              <a:buFont typeface="Wingdings" charset="2"/>
              <a:buChar char="ü"/>
            </a:pPr>
            <a:r>
              <a:rPr lang="en-GB" sz="2000" dirty="0">
                <a:solidFill>
                  <a:srgbClr val="002060"/>
                </a:solidFill>
                <a:latin typeface="Arial" charset="0"/>
                <a:ea typeface="Arial" charset="0"/>
                <a:cs typeface="Arial" charset="0"/>
              </a:rPr>
              <a:t>The “game plan” for positioning the company in its chosen market arena, competing successfully, satisfying customers, and achieving good business performance </a:t>
            </a:r>
          </a:p>
          <a:p>
            <a:pPr marL="793115" marR="358775" indent="-342900" algn="just">
              <a:lnSpc>
                <a:spcPct val="110000"/>
              </a:lnSpc>
              <a:spcBef>
                <a:spcPts val="1200"/>
              </a:spcBef>
              <a:spcAft>
                <a:spcPts val="0"/>
              </a:spcAft>
              <a:buFont typeface="Wingdings" charset="2"/>
              <a:buChar char="ü"/>
            </a:pPr>
            <a:r>
              <a:rPr lang="en-GB" sz="2000" dirty="0">
                <a:solidFill>
                  <a:srgbClr val="002060"/>
                </a:solidFill>
                <a:latin typeface="Arial" charset="0"/>
                <a:ea typeface="Arial" charset="0"/>
                <a:cs typeface="Arial" charset="0"/>
              </a:rPr>
              <a:t>To move from where we are today to where we want to go</a:t>
            </a:r>
          </a:p>
          <a:p>
            <a:pPr marL="793115" marR="358775" indent="-342900" algn="just">
              <a:lnSpc>
                <a:spcPct val="110000"/>
              </a:lnSpc>
              <a:spcBef>
                <a:spcPts val="1200"/>
              </a:spcBef>
              <a:spcAft>
                <a:spcPts val="0"/>
              </a:spcAft>
              <a:buFont typeface="Wingdings" charset="2"/>
              <a:buChar char="ü"/>
            </a:pPr>
            <a:r>
              <a:rPr lang="en-GB" sz="2000" dirty="0">
                <a:solidFill>
                  <a:srgbClr val="002060"/>
                </a:solidFill>
                <a:latin typeface="Arial" charset="0"/>
                <a:ea typeface="Arial" charset="0"/>
                <a:cs typeface="Arial" charset="0"/>
              </a:rPr>
              <a:t>Important first determine our “</a:t>
            </a:r>
            <a:r>
              <a:rPr lang="en-GB" sz="2000" b="1" dirty="0">
                <a:solidFill>
                  <a:srgbClr val="00B0F0"/>
                </a:solidFill>
                <a:latin typeface="Arial" charset="0"/>
                <a:ea typeface="Arial" charset="0"/>
                <a:cs typeface="Arial" charset="0"/>
              </a:rPr>
              <a:t>strategic position</a:t>
            </a:r>
            <a:r>
              <a:rPr lang="en-GB" sz="2000" dirty="0">
                <a:solidFill>
                  <a:srgbClr val="002060"/>
                </a:solidFill>
                <a:latin typeface="Arial" charset="0"/>
                <a:ea typeface="Arial" charset="0"/>
                <a:cs typeface="Arial" charset="0"/>
              </a:rPr>
              <a:t>”, i.e. where we stand today</a:t>
            </a:r>
          </a:p>
          <a:p>
            <a:pPr marL="450215" marR="358775" algn="just">
              <a:lnSpc>
                <a:spcPct val="110000"/>
              </a:lnSpc>
              <a:spcBef>
                <a:spcPts val="1200"/>
              </a:spcBef>
              <a:spcAft>
                <a:spcPts val="0"/>
              </a:spcAft>
            </a:pPr>
            <a:endParaRPr lang="en-GB" sz="1000" dirty="0">
              <a:solidFill>
                <a:srgbClr val="002060"/>
              </a:solidFill>
              <a:latin typeface="Arial" charset="0"/>
              <a:ea typeface="Arial" charset="0"/>
              <a:cs typeface="Arial" charset="0"/>
            </a:endParaRPr>
          </a:p>
          <a:p>
            <a:pPr marL="450215" marR="358775" algn="just">
              <a:lnSpc>
                <a:spcPct val="110000"/>
              </a:lnSpc>
              <a:spcBef>
                <a:spcPts val="1200"/>
              </a:spcBef>
              <a:spcAft>
                <a:spcPts val="0"/>
              </a:spcAft>
            </a:pPr>
            <a:r>
              <a:rPr lang="en-GB" sz="2400" b="1" dirty="0">
                <a:solidFill>
                  <a:srgbClr val="00B0F0"/>
                </a:solidFill>
                <a:latin typeface="Arial" charset="0"/>
                <a:ea typeface="Arial" charset="0"/>
                <a:cs typeface="Arial" charset="0"/>
              </a:rPr>
              <a:t>Basic elements of strategy statement</a:t>
            </a:r>
            <a:r>
              <a:rPr lang="en-GB" sz="2000" b="1" dirty="0">
                <a:solidFill>
                  <a:srgbClr val="00B0F0"/>
                </a:solidFill>
                <a:latin typeface="Arial" charset="0"/>
                <a:ea typeface="Arial" charset="0"/>
                <a:cs typeface="Arial" charset="0"/>
              </a:rPr>
              <a:t>:</a:t>
            </a:r>
          </a:p>
          <a:p>
            <a:pPr marL="1257300"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Objective: </a:t>
            </a:r>
            <a:r>
              <a:rPr lang="en-GB" sz="2000" dirty="0">
                <a:solidFill>
                  <a:srgbClr val="002060"/>
                </a:solidFill>
                <a:latin typeface="Arial" charset="0"/>
                <a:ea typeface="Arial" charset="0"/>
                <a:cs typeface="Arial" charset="0"/>
              </a:rPr>
              <a:t>defines the ends that the strategy is designed to achieve within a specific time frame</a:t>
            </a:r>
          </a:p>
          <a:p>
            <a:pPr marL="1257300"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Scope:</a:t>
            </a:r>
            <a:r>
              <a:rPr lang="en-GB" sz="2000" dirty="0">
                <a:solidFill>
                  <a:srgbClr val="002060"/>
                </a:solidFill>
                <a:latin typeface="Arial" charset="0"/>
                <a:ea typeface="Arial" charset="0"/>
                <a:cs typeface="Arial" charset="0"/>
              </a:rPr>
              <a:t> is the domain of the business; the part of the business landscape in which your company will operate</a:t>
            </a:r>
          </a:p>
          <a:p>
            <a:pPr marL="1257300"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Competitive advantage:</a:t>
            </a:r>
            <a:r>
              <a:rPr lang="en-GB" sz="2000" dirty="0">
                <a:solidFill>
                  <a:srgbClr val="002060"/>
                </a:solidFill>
                <a:latin typeface="Arial" charset="0"/>
                <a:ea typeface="Arial" charset="0"/>
                <a:cs typeface="Arial" charset="0"/>
              </a:rPr>
              <a:t> is the essence of your strategy; it determines what will do differently or better than the </a:t>
            </a:r>
            <a:r>
              <a:rPr lang="en-GB" sz="2000" dirty="0" smtClean="0">
                <a:solidFill>
                  <a:srgbClr val="002060"/>
                </a:solidFill>
                <a:latin typeface="Arial" charset="0"/>
                <a:ea typeface="Arial" charset="0"/>
                <a:cs typeface="Arial" charset="0"/>
              </a:rPr>
              <a:t>competitors </a:t>
            </a:r>
            <a:r>
              <a:rPr lang="en-GB" sz="2000" dirty="0">
                <a:solidFill>
                  <a:srgbClr val="002060"/>
                </a:solidFill>
                <a:latin typeface="Arial" charset="0"/>
                <a:ea typeface="Arial" charset="0"/>
                <a:cs typeface="Arial" charset="0"/>
              </a:rPr>
              <a:t>to achieve your objective</a:t>
            </a:r>
          </a:p>
        </p:txBody>
      </p:sp>
      <p:pic>
        <p:nvPicPr>
          <p:cNvPr id="3" name="Immagine 2" descr="Objectiv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72" y="3797620"/>
            <a:ext cx="821870" cy="778614"/>
          </a:xfrm>
          <a:prstGeom prst="rect">
            <a:avLst/>
          </a:prstGeom>
        </p:spPr>
      </p:pic>
      <p:pic>
        <p:nvPicPr>
          <p:cNvPr id="4" name="Immagine 3" descr="Scop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889" y="4627968"/>
            <a:ext cx="843096" cy="792000"/>
          </a:xfrm>
          <a:prstGeom prst="rect">
            <a:avLst/>
          </a:prstGeom>
        </p:spPr>
      </p:pic>
      <p:pic>
        <p:nvPicPr>
          <p:cNvPr id="5" name="Immagine 4" descr="Advantag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39" y="5449484"/>
            <a:ext cx="838934" cy="791999"/>
          </a:xfrm>
          <a:prstGeom prst="rect">
            <a:avLst/>
          </a:prstGeom>
        </p:spPr>
      </p:pic>
    </p:spTree>
    <p:extLst>
      <p:ext uri="{BB962C8B-B14F-4D97-AF65-F5344CB8AC3E}">
        <p14:creationId xmlns:p14="http://schemas.microsoft.com/office/powerpoint/2010/main" val="3210995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846363" y="44685"/>
            <a:ext cx="8610600" cy="1293028"/>
          </a:xfrm>
        </p:spPr>
        <p:txBody>
          <a:bodyPr/>
          <a:lstStyle/>
          <a:p>
            <a:pPr algn="r"/>
            <a:r>
              <a:rPr lang="en-GB" b="1" dirty="0"/>
              <a:t>Wp8 main objectives</a:t>
            </a:r>
          </a:p>
        </p:txBody>
      </p:sp>
      <p:sp>
        <p:nvSpPr>
          <p:cNvPr id="7" name="Segnaposto contenuto 2"/>
          <p:cNvSpPr>
            <a:spLocks noGrp="1"/>
          </p:cNvSpPr>
          <p:nvPr>
            <p:ph idx="1"/>
          </p:nvPr>
        </p:nvSpPr>
        <p:spPr>
          <a:xfrm>
            <a:off x="1059678" y="1706960"/>
            <a:ext cx="10446521" cy="2018714"/>
          </a:xfrm>
        </p:spPr>
        <p:txBody>
          <a:bodyPr>
            <a:noAutofit/>
          </a:bodyPr>
          <a:lstStyle/>
          <a:p>
            <a:pPr marL="0" indent="0" algn="just">
              <a:spcBef>
                <a:spcPts val="1600"/>
              </a:spcBef>
              <a:buNone/>
            </a:pPr>
            <a:r>
              <a:rPr lang="en-GB" sz="2400" dirty="0">
                <a:solidFill>
                  <a:srgbClr val="002060"/>
                </a:solidFill>
              </a:rPr>
              <a:t>To maintain, capitalise and further optimise the legacy of the two previous FP7 grants (Eurofleets </a:t>
            </a:r>
            <a:r>
              <a:rPr lang="is-IS" sz="2400" i="1" dirty="0">
                <a:solidFill>
                  <a:srgbClr val="002060"/>
                </a:solidFill>
              </a:rPr>
              <a:t>2009-2013</a:t>
            </a:r>
            <a:r>
              <a:rPr lang="en-GB" sz="2400" dirty="0">
                <a:solidFill>
                  <a:srgbClr val="002060"/>
                </a:solidFill>
              </a:rPr>
              <a:t> and Eurofleets2 </a:t>
            </a:r>
            <a:r>
              <a:rPr lang="is-IS" sz="2400" i="1" dirty="0">
                <a:solidFill>
                  <a:srgbClr val="002060"/>
                </a:solidFill>
              </a:rPr>
              <a:t>2013-2017</a:t>
            </a:r>
            <a:r>
              <a:rPr lang="en-GB" sz="2400" dirty="0">
                <a:solidFill>
                  <a:srgbClr val="002060"/>
                </a:solidFill>
              </a:rPr>
              <a:t>) </a:t>
            </a:r>
          </a:p>
          <a:p>
            <a:pPr marL="0" indent="0" algn="just">
              <a:spcBef>
                <a:spcPts val="1600"/>
              </a:spcBef>
              <a:buNone/>
            </a:pPr>
            <a:r>
              <a:rPr lang="en-GB" sz="2400" dirty="0">
                <a:solidFill>
                  <a:srgbClr val="002060"/>
                </a:solidFill>
              </a:rPr>
              <a:t>To provide long-term proposals to better coordinate and optimise the utilisation of the European research fleets</a:t>
            </a:r>
          </a:p>
          <a:p>
            <a:pPr marL="0" indent="0" algn="just">
              <a:spcBef>
                <a:spcPts val="1600"/>
              </a:spcBef>
              <a:buNone/>
            </a:pPr>
            <a:r>
              <a:rPr lang="en-GB" sz="2400" dirty="0">
                <a:solidFill>
                  <a:srgbClr val="002060"/>
                </a:solidFill>
              </a:rPr>
              <a:t>To identify and agree on a long-term sustainable fleets coordination system, with a view to consolidating a strategic and coherent vision of the European Research Fleet and outlining the future research infrastructure developments</a:t>
            </a:r>
          </a:p>
          <a:p>
            <a:pPr marL="0" indent="0" algn="just">
              <a:spcBef>
                <a:spcPts val="1600"/>
              </a:spcBef>
              <a:buNone/>
            </a:pPr>
            <a:r>
              <a:rPr lang="en-GB" sz="2400" dirty="0">
                <a:solidFill>
                  <a:srgbClr val="002060"/>
                </a:solidFill>
              </a:rPr>
              <a:t>To provide/develop/set up a strategic roadmap and long-tem sustainability plan for an operational and funding model of an advanced and user-oriented Transnational Access (TA) system </a:t>
            </a:r>
          </a:p>
          <a:p>
            <a:endParaRPr lang="en-GB" sz="2400" dirty="0"/>
          </a:p>
        </p:txBody>
      </p:sp>
      <p:pic>
        <p:nvPicPr>
          <p:cNvPr id="8" name="Immagine 7">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6911" y="1766451"/>
            <a:ext cx="593961" cy="635313"/>
          </a:xfrm>
          <a:prstGeom prst="rect">
            <a:avLst/>
          </a:prstGeom>
        </p:spPr>
      </p:pic>
      <p:pic>
        <p:nvPicPr>
          <p:cNvPr id="11" name="Immagine 10">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5101" y="2688108"/>
            <a:ext cx="593961" cy="635313"/>
          </a:xfrm>
          <a:prstGeom prst="rect">
            <a:avLst/>
          </a:prstGeom>
        </p:spPr>
      </p:pic>
      <p:pic>
        <p:nvPicPr>
          <p:cNvPr id="12" name="Immagine 11">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5100" y="3747045"/>
            <a:ext cx="593961" cy="635313"/>
          </a:xfrm>
          <a:prstGeom prst="rect">
            <a:avLst/>
          </a:prstGeom>
        </p:spPr>
      </p:pic>
      <p:pic>
        <p:nvPicPr>
          <p:cNvPr id="13" name="Immagine 12">
            <a:extLst>
              <a:ext uri="{FF2B5EF4-FFF2-40B4-BE49-F238E27FC236}">
                <a16:creationId xmlns="" xmlns:a16="http://schemas.microsoft.com/office/drawing/2014/main" id="{637F94CE-4EB5-A748-8FD4-59CB5666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39367">
            <a:off x="355099" y="5169444"/>
            <a:ext cx="593961" cy="635313"/>
          </a:xfrm>
          <a:prstGeom prst="rect">
            <a:avLst/>
          </a:prstGeom>
        </p:spPr>
      </p:pic>
    </p:spTree>
    <p:extLst>
      <p:ext uri="{BB962C8B-B14F-4D97-AF65-F5344CB8AC3E}">
        <p14:creationId xmlns:p14="http://schemas.microsoft.com/office/powerpoint/2010/main" val="777255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he contiene screenshot&#10;&#10;Descrizione generata automaticamente">
            <a:extLst>
              <a:ext uri="{FF2B5EF4-FFF2-40B4-BE49-F238E27FC236}">
                <a16:creationId xmlns="" xmlns:a16="http://schemas.microsoft.com/office/drawing/2014/main" id="{B4CEF0E9-73F1-DE41-996B-ED68EA388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280" y="1789213"/>
            <a:ext cx="5919397" cy="4171182"/>
          </a:xfrm>
          <a:prstGeom prst="rect">
            <a:avLst/>
          </a:prstGeom>
          <a:ln>
            <a:solidFill>
              <a:srgbClr val="2449B9"/>
            </a:solidFill>
          </a:ln>
        </p:spPr>
      </p:pic>
      <p:sp>
        <p:nvSpPr>
          <p:cNvPr id="2" name="Titolo 1"/>
          <p:cNvSpPr>
            <a:spLocks noGrp="1"/>
          </p:cNvSpPr>
          <p:nvPr>
            <p:ph type="title" idx="4294967295"/>
          </p:nvPr>
        </p:nvSpPr>
        <p:spPr>
          <a:xfrm>
            <a:off x="2103120" y="186911"/>
            <a:ext cx="9582443" cy="1293028"/>
          </a:xfrm>
        </p:spPr>
        <p:txBody>
          <a:bodyPr/>
          <a:lstStyle/>
          <a:p>
            <a:pPr algn="r">
              <a:lnSpc>
                <a:spcPct val="100000"/>
              </a:lnSpc>
            </a:pPr>
            <a:r>
              <a:rPr lang="en-GB" sz="3600" b="1" i="1" cap="none" dirty="0"/>
              <a:t>Developing Eurofleets Strategic Plan</a:t>
            </a:r>
            <a:r>
              <a:rPr lang="en-GB" sz="3600" i="1" cap="none" dirty="0"/>
              <a:t> Brainstorming session</a:t>
            </a:r>
            <a:br>
              <a:rPr lang="en-GB" sz="3600" i="1" cap="none" dirty="0"/>
            </a:br>
            <a:r>
              <a:rPr lang="en-GB" sz="2000" i="1" cap="none" dirty="0" smtClean="0"/>
              <a:t>Launched </a:t>
            </a:r>
            <a:r>
              <a:rPr lang="en-GB" sz="2000" i="1" cap="none" dirty="0"/>
              <a:t>on</a:t>
            </a:r>
            <a:r>
              <a:rPr lang="en-GB" sz="3600" i="1" cap="none" dirty="0"/>
              <a:t> </a:t>
            </a:r>
            <a:r>
              <a:rPr lang="en-GB" sz="2000" i="1" cap="none" dirty="0"/>
              <a:t>26 march </a:t>
            </a:r>
            <a:r>
              <a:rPr lang="en-GB" sz="2000" i="1" cap="none" dirty="0" smtClean="0"/>
              <a:t>2019 </a:t>
            </a:r>
            <a:endParaRPr lang="en-GB" sz="2000" i="1" cap="none" dirty="0"/>
          </a:p>
        </p:txBody>
      </p:sp>
      <p:pic>
        <p:nvPicPr>
          <p:cNvPr id="9" name="Immagine 8" descr="Immagine che contiene screenshot&#10;&#10;Descrizione generata automaticamente">
            <a:extLst>
              <a:ext uri="{FF2B5EF4-FFF2-40B4-BE49-F238E27FC236}">
                <a16:creationId xmlns="" xmlns:a16="http://schemas.microsoft.com/office/drawing/2014/main" id="{E9FB32B3-23E8-2646-8B2C-63CB23BA4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8" y="1831269"/>
            <a:ext cx="5124450" cy="1702374"/>
          </a:xfrm>
          <a:prstGeom prst="rect">
            <a:avLst/>
          </a:prstGeom>
          <a:ln>
            <a:solidFill>
              <a:srgbClr val="2449B9"/>
            </a:solidFill>
          </a:ln>
        </p:spPr>
      </p:pic>
      <p:sp>
        <p:nvSpPr>
          <p:cNvPr id="12" name="Rettangolo 11">
            <a:extLst>
              <a:ext uri="{FF2B5EF4-FFF2-40B4-BE49-F238E27FC236}">
                <a16:creationId xmlns="" xmlns:a16="http://schemas.microsoft.com/office/drawing/2014/main" id="{D9F8A45D-68A8-0C4F-8155-023CE7E60AEB}"/>
              </a:ext>
            </a:extLst>
          </p:cNvPr>
          <p:cNvSpPr/>
          <p:nvPr/>
        </p:nvSpPr>
        <p:spPr>
          <a:xfrm>
            <a:off x="2933700" y="2533650"/>
            <a:ext cx="20955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magine 13" descr="Immagine che contiene screenshot&#10;&#10;Descrizione generata automaticamente">
            <a:extLst>
              <a:ext uri="{FF2B5EF4-FFF2-40B4-BE49-F238E27FC236}">
                <a16:creationId xmlns="" xmlns:a16="http://schemas.microsoft.com/office/drawing/2014/main" id="{30536E79-1915-284C-B47A-D705837A6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68" y="3932473"/>
            <a:ext cx="5117744" cy="2162430"/>
          </a:xfrm>
          <a:prstGeom prst="rect">
            <a:avLst/>
          </a:prstGeom>
          <a:ln>
            <a:solidFill>
              <a:srgbClr val="2449B9"/>
            </a:solidFill>
          </a:ln>
        </p:spPr>
      </p:pic>
      <p:pic>
        <p:nvPicPr>
          <p:cNvPr id="18" name="Immagine 17" descr="Immagine che contiene screenshot&#10;&#10;Descrizione generata automaticamente">
            <a:extLst>
              <a:ext uri="{FF2B5EF4-FFF2-40B4-BE49-F238E27FC236}">
                <a16:creationId xmlns="" xmlns:a16="http://schemas.microsoft.com/office/drawing/2014/main" id="{EF7C8ED7-7A90-ED42-8428-3DF40C15F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870" y="2779044"/>
            <a:ext cx="6036213" cy="3875967"/>
          </a:xfrm>
          <a:prstGeom prst="rect">
            <a:avLst/>
          </a:prstGeom>
          <a:ln>
            <a:solidFill>
              <a:srgbClr val="2449B9"/>
            </a:solidFill>
          </a:ln>
        </p:spPr>
      </p:pic>
    </p:spTree>
    <p:extLst>
      <p:ext uri="{BB962C8B-B14F-4D97-AF65-F5344CB8AC3E}">
        <p14:creationId xmlns:p14="http://schemas.microsoft.com/office/powerpoint/2010/main" val="2897897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874520" y="-59425"/>
            <a:ext cx="9582443" cy="1293028"/>
          </a:xfrm>
        </p:spPr>
        <p:txBody>
          <a:bodyPr/>
          <a:lstStyle/>
          <a:p>
            <a:pPr algn="r"/>
            <a:r>
              <a:rPr lang="en-GB" sz="3600" b="1" i="1" cap="none" dirty="0"/>
              <a:t>Developing Eurofleets Strategic Plan</a:t>
            </a:r>
            <a:br>
              <a:rPr lang="en-GB" sz="3600" b="1" i="1" cap="none" dirty="0"/>
            </a:br>
            <a:r>
              <a:rPr lang="en-GB" sz="2000" i="1" cap="none" dirty="0"/>
              <a:t>Brainstorming session – first outcomes</a:t>
            </a:r>
          </a:p>
        </p:txBody>
      </p:sp>
      <p:sp>
        <p:nvSpPr>
          <p:cNvPr id="18" name="Rettangolo 17"/>
          <p:cNvSpPr/>
          <p:nvPr/>
        </p:nvSpPr>
        <p:spPr>
          <a:xfrm>
            <a:off x="1549323" y="1112820"/>
            <a:ext cx="9359975" cy="5158108"/>
          </a:xfrm>
          <a:prstGeom prst="rect">
            <a:avLst/>
          </a:prstGeom>
          <a:gradFill flip="none" rotWithShape="1">
            <a:gsLst>
              <a:gs pos="0">
                <a:srgbClr val="FF9300">
                  <a:shade val="30000"/>
                  <a:satMod val="115000"/>
                </a:srgbClr>
              </a:gs>
              <a:gs pos="19000">
                <a:srgbClr val="FF9300">
                  <a:shade val="67500"/>
                  <a:satMod val="115000"/>
                </a:srgbClr>
              </a:gs>
              <a:gs pos="100000">
                <a:srgbClr val="FF9300">
                  <a:shade val="100000"/>
                  <a:satMod val="115000"/>
                </a:srgb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300"/>
              </a:solidFill>
            </a:endParaRPr>
          </a:p>
        </p:txBody>
      </p:sp>
      <p:sp>
        <p:nvSpPr>
          <p:cNvPr id="20" name="Rettangolo 19"/>
          <p:cNvSpPr/>
          <p:nvPr/>
        </p:nvSpPr>
        <p:spPr>
          <a:xfrm>
            <a:off x="775502" y="1575273"/>
            <a:ext cx="10250208" cy="4655121"/>
          </a:xfrm>
          <a:prstGeom prst="rect">
            <a:avLst/>
          </a:prstGeom>
        </p:spPr>
        <p:txBody>
          <a:bodyPr wrap="square">
            <a:spAutoFit/>
          </a:bodyPr>
          <a:lstStyle/>
          <a:p>
            <a:pPr marL="1193165" marR="358775" lvl="1" indent="-285750" algn="just">
              <a:spcBef>
                <a:spcPts val="1500"/>
              </a:spcBef>
              <a:buFont typeface="Wingdings" charset="2"/>
              <a:buChar char="ü"/>
            </a:pPr>
            <a:r>
              <a:rPr lang="en-GB" i="1" dirty="0">
                <a:solidFill>
                  <a:schemeClr val="bg1"/>
                </a:solidFill>
                <a:latin typeface="Arial" charset="0"/>
                <a:ea typeface="Arial" charset="0"/>
                <a:cs typeface="Arial" charset="0"/>
              </a:rPr>
              <a:t>To provide, facilitate and increase open access to a pan-European sustainable, integrated and advanced fleet of research vessels and associated equipment to the EU scientific community, also from non-equipped countries,</a:t>
            </a:r>
          </a:p>
          <a:p>
            <a:pPr marL="1193165" marR="358775" lvl="1" indent="-285750" algn="just">
              <a:spcBef>
                <a:spcPts val="1500"/>
              </a:spcBef>
              <a:buFont typeface="Wingdings" charset="2"/>
              <a:buChar char="ü"/>
            </a:pPr>
            <a:r>
              <a:rPr lang="en-GB" i="1" dirty="0">
                <a:solidFill>
                  <a:schemeClr val="bg1"/>
                </a:solidFill>
                <a:latin typeface="Arial" charset="0"/>
                <a:ea typeface="Arial" charset="0"/>
                <a:cs typeface="Arial" charset="0"/>
              </a:rPr>
              <a:t>To provide marine infrastructure services for marine research and monitoring,</a:t>
            </a:r>
          </a:p>
          <a:p>
            <a:pPr marL="1193165" marR="358775" lvl="1" indent="-285750" algn="just">
              <a:spcBef>
                <a:spcPts val="1500"/>
              </a:spcBef>
              <a:buFont typeface="Wingdings" charset="2"/>
              <a:buChar char="ü"/>
            </a:pPr>
            <a:r>
              <a:rPr lang="en-GB" i="1" dirty="0">
                <a:solidFill>
                  <a:schemeClr val="bg1"/>
                </a:solidFill>
                <a:latin typeface="Arial" charset="0"/>
                <a:ea typeface="Arial" charset="0"/>
                <a:cs typeface="Arial" charset="0"/>
              </a:rPr>
              <a:t>To coordinate the interactions of all European research vessel operators in order to facilitate the efficient use of vessels and associated equipment for vessel users,</a:t>
            </a:r>
          </a:p>
          <a:p>
            <a:pPr marL="1193165" marR="358775" lvl="1" indent="-285750" algn="just">
              <a:spcBef>
                <a:spcPts val="1500"/>
              </a:spcBef>
              <a:buFont typeface="Wingdings" charset="2"/>
              <a:buChar char="ü"/>
            </a:pPr>
            <a:r>
              <a:rPr lang="en-GB" i="1" dirty="0">
                <a:solidFill>
                  <a:schemeClr val="bg1"/>
                </a:solidFill>
                <a:latin typeface="Arial" charset="0"/>
                <a:ea typeface="Arial" charset="0"/>
                <a:cs typeface="Arial" charset="0"/>
              </a:rPr>
              <a:t>To develop a new generation of marine scientists and technicians through educational/training programs, </a:t>
            </a:r>
          </a:p>
          <a:p>
            <a:pPr marL="1193165" marR="358775" lvl="1" indent="-285750" algn="just">
              <a:spcBef>
                <a:spcPts val="1500"/>
              </a:spcBef>
              <a:buFont typeface="Wingdings" charset="2"/>
              <a:buChar char="ü"/>
            </a:pPr>
            <a:r>
              <a:rPr lang="en-GB" i="1" dirty="0">
                <a:solidFill>
                  <a:schemeClr val="bg1"/>
                </a:solidFill>
                <a:latin typeface="Arial" charset="0"/>
                <a:ea typeface="Arial" charset="0"/>
                <a:cs typeface="Arial" charset="0"/>
              </a:rPr>
              <a:t>To foster the standardization of integrated services provided by vessel and equipment suppliers </a:t>
            </a:r>
          </a:p>
          <a:p>
            <a:pPr marL="1193165" marR="358775" lvl="1" indent="-285750" algn="just">
              <a:spcBef>
                <a:spcPts val="1500"/>
              </a:spcBef>
              <a:buFont typeface="Wingdings" charset="2"/>
              <a:buChar char="ü"/>
            </a:pPr>
            <a:r>
              <a:rPr lang="en-GB" i="1" dirty="0">
                <a:solidFill>
                  <a:schemeClr val="bg1"/>
                </a:solidFill>
                <a:latin typeface="Arial" charset="0"/>
                <a:ea typeface="Arial" charset="0"/>
                <a:cs typeface="Arial" charset="0"/>
              </a:rPr>
              <a:t>To support innovation by working closely with industry in order to meet the evolving challenges of marine research, in particular, deep ocean research and exploration, data management and virtual access</a:t>
            </a:r>
          </a:p>
        </p:txBody>
      </p:sp>
      <p:sp>
        <p:nvSpPr>
          <p:cNvPr id="22" name="Rettangolo 21"/>
          <p:cNvSpPr/>
          <p:nvPr/>
        </p:nvSpPr>
        <p:spPr>
          <a:xfrm>
            <a:off x="1663877" y="1143598"/>
            <a:ext cx="1266693" cy="400110"/>
          </a:xfrm>
          <a:prstGeom prst="rect">
            <a:avLst/>
          </a:prstGeom>
        </p:spPr>
        <p:txBody>
          <a:bodyPr wrap="none">
            <a:spAutoFit/>
          </a:bodyPr>
          <a:lstStyle/>
          <a:p>
            <a:r>
              <a:rPr lang="en-GB" sz="2000" b="1" dirty="0">
                <a:solidFill>
                  <a:schemeClr val="bg1"/>
                </a:solidFill>
                <a:latin typeface="Arial" charset="0"/>
                <a:ea typeface="Arial" charset="0"/>
                <a:cs typeface="Arial" charset="0"/>
              </a:rPr>
              <a:t>MISSION</a:t>
            </a:r>
          </a:p>
        </p:txBody>
      </p:sp>
    </p:spTree>
    <p:extLst>
      <p:ext uri="{BB962C8B-B14F-4D97-AF65-F5344CB8AC3E}">
        <p14:creationId xmlns:p14="http://schemas.microsoft.com/office/powerpoint/2010/main" val="12829548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874520" y="-59425"/>
            <a:ext cx="9582443" cy="1293028"/>
          </a:xfrm>
        </p:spPr>
        <p:txBody>
          <a:bodyPr/>
          <a:lstStyle/>
          <a:p>
            <a:pPr algn="r"/>
            <a:r>
              <a:rPr lang="en-GB" sz="3600" b="1" i="1" cap="none" dirty="0"/>
              <a:t>Developing Eurofleets Strategic Plan</a:t>
            </a:r>
            <a:br>
              <a:rPr lang="en-GB" sz="3600" b="1" i="1" cap="none" dirty="0"/>
            </a:br>
            <a:r>
              <a:rPr lang="en-GB" sz="2000" i="1" cap="none" dirty="0"/>
              <a:t>Brainstorming session – first outcomes</a:t>
            </a:r>
          </a:p>
        </p:txBody>
      </p:sp>
      <p:sp>
        <p:nvSpPr>
          <p:cNvPr id="14" name="Rettangolo 13"/>
          <p:cNvSpPr/>
          <p:nvPr/>
        </p:nvSpPr>
        <p:spPr>
          <a:xfrm>
            <a:off x="1549323" y="1976061"/>
            <a:ext cx="9359974" cy="2588221"/>
          </a:xfrm>
          <a:prstGeom prst="rect">
            <a:avLst/>
          </a:prstGeom>
          <a:gradFill flip="none" rotWithShape="1">
            <a:gsLst>
              <a:gs pos="0">
                <a:srgbClr val="92D050">
                  <a:shade val="30000"/>
                  <a:satMod val="115000"/>
                </a:srgbClr>
              </a:gs>
              <a:gs pos="19000">
                <a:srgbClr val="92D050">
                  <a:shade val="67500"/>
                  <a:satMod val="115000"/>
                </a:srgbClr>
              </a:gs>
              <a:gs pos="100000">
                <a:srgbClr val="92D05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300"/>
              </a:solidFill>
            </a:endParaRPr>
          </a:p>
        </p:txBody>
      </p:sp>
      <p:sp>
        <p:nvSpPr>
          <p:cNvPr id="23" name="Rettangolo 22"/>
          <p:cNvSpPr/>
          <p:nvPr/>
        </p:nvSpPr>
        <p:spPr>
          <a:xfrm>
            <a:off x="693684" y="2423389"/>
            <a:ext cx="10332026" cy="2077492"/>
          </a:xfrm>
          <a:prstGeom prst="rect">
            <a:avLst/>
          </a:prstGeom>
        </p:spPr>
        <p:txBody>
          <a:bodyPr wrap="square">
            <a:spAutoFit/>
          </a:bodyPr>
          <a:lstStyle/>
          <a:p>
            <a:pPr marL="907415" marR="358775" lvl="1" algn="just">
              <a:lnSpc>
                <a:spcPct val="120000"/>
              </a:lnSpc>
              <a:spcBef>
                <a:spcPts val="1800"/>
              </a:spcBef>
            </a:pPr>
            <a:r>
              <a:rPr lang="en-GB" i="1" dirty="0">
                <a:solidFill>
                  <a:schemeClr val="bg1"/>
                </a:solidFill>
                <a:latin typeface="Arial" charset="0"/>
                <a:ea typeface="Arial" charset="0"/>
                <a:cs typeface="Arial" charset="0"/>
              </a:rPr>
              <a:t>to create an integrated pan-European long lasting platform to ensure a future with easy, fair, wide and efficient access to research vessels, associated equipment, services, expertise and tools for user needs with the aim of advancing Europe’s role in marine research by optimising research capacities and the use of European marine infrastructures resources coupled with improving global cooperation with international research vessel operators and industry </a:t>
            </a:r>
          </a:p>
        </p:txBody>
      </p:sp>
      <p:sp>
        <p:nvSpPr>
          <p:cNvPr id="24" name="Rettangolo 23"/>
          <p:cNvSpPr/>
          <p:nvPr/>
        </p:nvSpPr>
        <p:spPr>
          <a:xfrm>
            <a:off x="1549323" y="1993662"/>
            <a:ext cx="1053494" cy="400110"/>
          </a:xfrm>
          <a:prstGeom prst="rect">
            <a:avLst/>
          </a:prstGeom>
        </p:spPr>
        <p:txBody>
          <a:bodyPr wrap="none">
            <a:spAutoFit/>
          </a:bodyPr>
          <a:lstStyle/>
          <a:p>
            <a:r>
              <a:rPr lang="en-GB" sz="2000" b="1" dirty="0">
                <a:solidFill>
                  <a:schemeClr val="bg1"/>
                </a:solidFill>
                <a:latin typeface="Arial" charset="0"/>
                <a:ea typeface="Arial" charset="0"/>
                <a:cs typeface="Arial" charset="0"/>
              </a:rPr>
              <a:t>VISION</a:t>
            </a:r>
          </a:p>
        </p:txBody>
      </p:sp>
    </p:spTree>
    <p:extLst>
      <p:ext uri="{BB962C8B-B14F-4D97-AF65-F5344CB8AC3E}">
        <p14:creationId xmlns:p14="http://schemas.microsoft.com/office/powerpoint/2010/main" val="4995862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935422" y="1703935"/>
            <a:ext cx="11013666" cy="460227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300"/>
              </a:solidFill>
            </a:endParaRPr>
          </a:p>
        </p:txBody>
      </p:sp>
      <p:sp>
        <p:nvSpPr>
          <p:cNvPr id="13" name="Rettangolo 12"/>
          <p:cNvSpPr/>
          <p:nvPr/>
        </p:nvSpPr>
        <p:spPr>
          <a:xfrm>
            <a:off x="935422" y="1299273"/>
            <a:ext cx="11013666" cy="358232"/>
          </a:xfrm>
          <a:prstGeom prst="rect">
            <a:avLst/>
          </a:prstGeom>
          <a:gradFill flip="none" rotWithShape="1">
            <a:gsLst>
              <a:gs pos="0">
                <a:srgbClr val="0070C0">
                  <a:shade val="30000"/>
                  <a:satMod val="115000"/>
                </a:srgbClr>
              </a:gs>
              <a:gs pos="19000">
                <a:srgbClr val="0070C0">
                  <a:shade val="67500"/>
                  <a:satMod val="115000"/>
                </a:srgbClr>
              </a:gs>
              <a:gs pos="100000">
                <a:srgbClr val="0070C0">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300"/>
              </a:solidFill>
            </a:endParaRPr>
          </a:p>
        </p:txBody>
      </p:sp>
      <p:sp>
        <p:nvSpPr>
          <p:cNvPr id="14" name="Rettangolo 13"/>
          <p:cNvSpPr/>
          <p:nvPr/>
        </p:nvSpPr>
        <p:spPr>
          <a:xfrm>
            <a:off x="1454731" y="3258207"/>
            <a:ext cx="4623953" cy="3367134"/>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9300"/>
              </a:solidFill>
            </a:endParaRPr>
          </a:p>
        </p:txBody>
      </p:sp>
      <p:sp>
        <p:nvSpPr>
          <p:cNvPr id="27" name="Rettangolo 26">
            <a:extLst>
              <a:ext uri="{FF2B5EF4-FFF2-40B4-BE49-F238E27FC236}">
                <a16:creationId xmlns="" xmlns:a16="http://schemas.microsoft.com/office/drawing/2014/main" id="{22CE6E5C-7DDB-5347-8A86-CBE72A0D40D6}"/>
              </a:ext>
            </a:extLst>
          </p:cNvPr>
          <p:cNvSpPr/>
          <p:nvPr/>
        </p:nvSpPr>
        <p:spPr>
          <a:xfrm>
            <a:off x="12865" y="1252841"/>
            <a:ext cx="3369449" cy="404663"/>
          </a:xfrm>
          <a:prstGeom prst="rect">
            <a:avLst/>
          </a:prstGeom>
        </p:spPr>
        <p:txBody>
          <a:bodyPr wrap="none">
            <a:spAutoFit/>
          </a:bodyPr>
          <a:lstStyle/>
          <a:p>
            <a:pPr marL="907415" marR="358775" lvl="1" algn="just">
              <a:lnSpc>
                <a:spcPct val="110000"/>
              </a:lnSpc>
              <a:spcBef>
                <a:spcPts val="1200"/>
              </a:spcBef>
            </a:pPr>
            <a:r>
              <a:rPr lang="en-GB" sz="2000" b="1" dirty="0">
                <a:solidFill>
                  <a:schemeClr val="bg1"/>
                </a:solidFill>
                <a:latin typeface="Arial" charset="0"/>
                <a:ea typeface="Arial" charset="0"/>
                <a:cs typeface="Arial" charset="0"/>
              </a:rPr>
              <a:t>MAIN VALUES: </a:t>
            </a:r>
          </a:p>
        </p:txBody>
      </p:sp>
      <p:sp>
        <p:nvSpPr>
          <p:cNvPr id="28" name="Rettangolo 27"/>
          <p:cNvSpPr/>
          <p:nvPr/>
        </p:nvSpPr>
        <p:spPr>
          <a:xfrm>
            <a:off x="935422" y="1896800"/>
            <a:ext cx="10909737" cy="4370427"/>
          </a:xfrm>
          <a:prstGeom prst="rect">
            <a:avLst/>
          </a:prstGeom>
        </p:spPr>
        <p:txBody>
          <a:bodyPr wrap="square">
            <a:spAutoFit/>
          </a:bodyPr>
          <a:lstStyle/>
          <a:p>
            <a:pPr marL="285750" lvl="0" indent="-285750" algn="just">
              <a:spcBef>
                <a:spcPts val="800"/>
              </a:spcBef>
              <a:buFont typeface="Wingdings" charset="2"/>
              <a:buChar char="ü"/>
            </a:pPr>
            <a:r>
              <a:rPr lang="en-GB" sz="1700" b="1" i="1" dirty="0">
                <a:solidFill>
                  <a:srgbClr val="00B0F0"/>
                </a:solidFill>
                <a:latin typeface="Arial" charset="0"/>
                <a:ea typeface="Arial" charset="0"/>
                <a:cs typeface="Arial" charset="0"/>
              </a:rPr>
              <a:t>To provide the best possible access to marine infrastructure </a:t>
            </a:r>
            <a:r>
              <a:rPr lang="en-GB" sz="1700" i="1" dirty="0">
                <a:solidFill>
                  <a:srgbClr val="002060"/>
                </a:solidFill>
                <a:latin typeface="Arial" charset="0"/>
                <a:ea typeface="Arial" charset="0"/>
                <a:cs typeface="Arial" charset="0"/>
              </a:rPr>
              <a:t>allowing scientist to get the best possible scientific results: sharing infrastructure and knowledge is key !</a:t>
            </a:r>
          </a:p>
          <a:p>
            <a:pPr marL="285750" lvl="0" indent="-285750" algn="just">
              <a:spcBef>
                <a:spcPts val="800"/>
              </a:spcBef>
              <a:buFont typeface="Wingdings" charset="2"/>
              <a:buChar char="ü"/>
            </a:pPr>
            <a:r>
              <a:rPr lang="en-GB" sz="1700" b="1" i="1" dirty="0">
                <a:solidFill>
                  <a:srgbClr val="00B0F0"/>
                </a:solidFill>
                <a:latin typeface="Arial" charset="0"/>
                <a:ea typeface="Arial" charset="0"/>
                <a:cs typeface="Arial" charset="0"/>
              </a:rPr>
              <a:t>To keep and maintain a high quality, capable and modern research vessels/platforms </a:t>
            </a:r>
            <a:r>
              <a:rPr lang="en-GB" sz="1700" i="1" dirty="0">
                <a:solidFill>
                  <a:srgbClr val="002060"/>
                </a:solidFill>
                <a:latin typeface="Arial" charset="0"/>
                <a:ea typeface="Arial" charset="0"/>
                <a:cs typeface="Arial" charset="0"/>
              </a:rPr>
              <a:t>and associated equipment, available to all scientists to perform excellent science</a:t>
            </a:r>
          </a:p>
          <a:p>
            <a:pPr marL="285750" lvl="0" indent="-285750" algn="just">
              <a:spcBef>
                <a:spcPts val="800"/>
              </a:spcBef>
              <a:buFont typeface="Wingdings" charset="2"/>
              <a:buChar char="ü"/>
            </a:pPr>
            <a:r>
              <a:rPr lang="en-GB" sz="1700" b="1" i="1" dirty="0">
                <a:solidFill>
                  <a:srgbClr val="00B0F0"/>
                </a:solidFill>
                <a:latin typeface="Arial" charset="0"/>
                <a:ea typeface="Arial" charset="0"/>
                <a:cs typeface="Arial" charset="0"/>
              </a:rPr>
              <a:t>To secure permanent financing for the fleet</a:t>
            </a:r>
          </a:p>
          <a:p>
            <a:pPr marL="285750" lvl="0" indent="-285750" algn="just">
              <a:spcBef>
                <a:spcPts val="800"/>
              </a:spcBef>
              <a:buFont typeface="Wingdings" charset="2"/>
              <a:buChar char="ü"/>
            </a:pPr>
            <a:r>
              <a:rPr lang="en-GB" sz="1700" b="1" i="1" dirty="0">
                <a:solidFill>
                  <a:srgbClr val="00B0F0"/>
                </a:solidFill>
                <a:latin typeface="Arial" charset="0"/>
                <a:ea typeface="Arial" charset="0"/>
                <a:cs typeface="Arial" charset="0"/>
              </a:rPr>
              <a:t>To exchange common practices and to share expertise </a:t>
            </a:r>
            <a:r>
              <a:rPr lang="en-GB" sz="1700" i="1" dirty="0">
                <a:solidFill>
                  <a:srgbClr val="002060"/>
                </a:solidFill>
                <a:latin typeface="Arial" charset="0"/>
                <a:ea typeface="Arial" charset="0"/>
                <a:cs typeface="Arial" charset="0"/>
              </a:rPr>
              <a:t>in ship operational management procedures and ship design</a:t>
            </a:r>
          </a:p>
          <a:p>
            <a:pPr marL="285750" lvl="0" indent="-285750" algn="just">
              <a:spcBef>
                <a:spcPts val="800"/>
              </a:spcBef>
              <a:buFont typeface="Wingdings" charset="2"/>
              <a:buChar char="ü"/>
            </a:pPr>
            <a:r>
              <a:rPr lang="en-GB" sz="1700" i="1" dirty="0">
                <a:solidFill>
                  <a:srgbClr val="002060"/>
                </a:solidFill>
                <a:latin typeface="Arial" charset="0"/>
                <a:ea typeface="Arial" charset="0"/>
                <a:cs typeface="Arial" charset="0"/>
              </a:rPr>
              <a:t>To guarantee integrity, responsiveness to users by meeting their needs efficiently, safely, consistently and economically and preserving the environment</a:t>
            </a:r>
          </a:p>
          <a:p>
            <a:pPr marL="285750" lvl="0" indent="-285750" algn="just">
              <a:spcBef>
                <a:spcPts val="800"/>
              </a:spcBef>
              <a:buFont typeface="Wingdings" charset="2"/>
              <a:buChar char="ü"/>
            </a:pPr>
            <a:r>
              <a:rPr lang="en-GB" sz="1700" i="1" dirty="0">
                <a:solidFill>
                  <a:srgbClr val="002060"/>
                </a:solidFill>
                <a:latin typeface="Arial" charset="0"/>
                <a:ea typeface="Arial" charset="0"/>
                <a:cs typeface="Arial" charset="0"/>
              </a:rPr>
              <a:t>To guarantee interoperability, fleet integration, cooperation, collaboration, excellence, common practices, shared expertise, optimised use and resources, open access, access provision, openness and technological innovation</a:t>
            </a:r>
          </a:p>
          <a:p>
            <a:pPr marL="285750" lvl="0" indent="-285750" algn="just">
              <a:spcBef>
                <a:spcPts val="800"/>
              </a:spcBef>
              <a:buFont typeface="Wingdings" charset="2"/>
              <a:buChar char="ü"/>
            </a:pPr>
            <a:r>
              <a:rPr lang="en-GB" sz="1700" i="1" dirty="0">
                <a:solidFill>
                  <a:srgbClr val="002060"/>
                </a:solidFill>
                <a:latin typeface="Arial" charset="0"/>
                <a:ea typeface="Arial" charset="0"/>
                <a:cs typeface="Arial" charset="0"/>
              </a:rPr>
              <a:t>To raise the public awareness about the key role of research vessels to support the efficient provision of essential research services</a:t>
            </a:r>
          </a:p>
        </p:txBody>
      </p:sp>
      <p:sp>
        <p:nvSpPr>
          <p:cNvPr id="12" name="Titolo 1"/>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600" b="1" i="1" cap="none"/>
              <a:t>Developing </a:t>
            </a:r>
            <a:r>
              <a:rPr lang="en-GB" sz="3600" b="1" i="1" cap="none" dirty="0" err="1"/>
              <a:t>Eurofleets</a:t>
            </a:r>
            <a:r>
              <a:rPr lang="en-GB" sz="3600" b="1" i="1" cap="none" dirty="0"/>
              <a:t> Strategic Plan</a:t>
            </a:r>
            <a:br>
              <a:rPr lang="en-GB" sz="3600" b="1" i="1" cap="none" dirty="0"/>
            </a:br>
            <a:r>
              <a:rPr lang="en-GB" sz="2000" i="1" cap="none" dirty="0"/>
              <a:t>Brainstorming session – first outcomes</a:t>
            </a:r>
          </a:p>
        </p:txBody>
      </p:sp>
    </p:spTree>
    <p:extLst>
      <p:ext uri="{BB962C8B-B14F-4D97-AF65-F5344CB8AC3E}">
        <p14:creationId xmlns:p14="http://schemas.microsoft.com/office/powerpoint/2010/main" val="45596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a:extLst>
              <a:ext uri="{FF2B5EF4-FFF2-40B4-BE49-F238E27FC236}">
                <a16:creationId xmlns="" xmlns:a16="http://schemas.microsoft.com/office/drawing/2014/main" id="{12D0E260-3CB6-2741-9078-E864913B89FB}"/>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Brainstorming session – first outcomes</a:t>
            </a:r>
          </a:p>
        </p:txBody>
      </p:sp>
      <p:sp>
        <p:nvSpPr>
          <p:cNvPr id="7" name="Rettangolo 6">
            <a:extLst>
              <a:ext uri="{FF2B5EF4-FFF2-40B4-BE49-F238E27FC236}">
                <a16:creationId xmlns="" xmlns:a16="http://schemas.microsoft.com/office/drawing/2014/main" id="{0F41DBAC-A2A3-7049-9D98-21703D2078AD}"/>
              </a:ext>
            </a:extLst>
          </p:cNvPr>
          <p:cNvSpPr/>
          <p:nvPr/>
        </p:nvSpPr>
        <p:spPr>
          <a:xfrm>
            <a:off x="753088" y="3299209"/>
            <a:ext cx="10167160" cy="3170099"/>
          </a:xfrm>
          <a:prstGeom prst="rect">
            <a:avLst/>
          </a:prstGeom>
        </p:spPr>
        <p:txBody>
          <a:bodyPr wrap="square" lIns="90000">
            <a:spAutoFit/>
          </a:bodyPr>
          <a:lstStyle/>
          <a:p>
            <a:pPr marL="285750" lvl="0" indent="-285750" algn="just">
              <a:spcBef>
                <a:spcPts val="600"/>
              </a:spcBef>
              <a:buSzPct val="98000"/>
              <a:buFont typeface="Wingdings" charset="2"/>
              <a:buChar char="ü"/>
            </a:pPr>
            <a:r>
              <a:rPr lang="en-GB" b="1" dirty="0">
                <a:solidFill>
                  <a:srgbClr val="00B050"/>
                </a:solidFill>
                <a:latin typeface="Arial" panose="020B0604020202020204" pitchFamily="34" charset="0"/>
                <a:cs typeface="Arial" panose="020B0604020202020204" pitchFamily="34" charset="0"/>
              </a:rPr>
              <a:t>Lack of understanding of decision makers</a:t>
            </a:r>
            <a:r>
              <a:rPr lang="en-GB" dirty="0">
                <a:solidFill>
                  <a:srgbClr val="00B050"/>
                </a:solidFill>
                <a:latin typeface="Arial" panose="020B0604020202020204" pitchFamily="34" charset="0"/>
                <a:cs typeface="Arial" panose="020B0604020202020204" pitchFamily="34" charset="0"/>
              </a:rPr>
              <a:t>: make the decision makers to understand, by means of public opinion pressure if necessary, that marine research and monitoring are required even more today, and that can’t be carried out without sufficient infrastructures such as RVs </a:t>
            </a:r>
          </a:p>
          <a:p>
            <a:pPr marL="285750" lvl="0" indent="-285750" algn="just">
              <a:spcBef>
                <a:spcPts val="1200"/>
              </a:spcBef>
              <a:buSzPct val="98000"/>
              <a:buFont typeface="Wingdings" charset="2"/>
              <a:buChar char="ü"/>
            </a:pPr>
            <a:r>
              <a:rPr lang="en-GB" b="1" dirty="0">
                <a:solidFill>
                  <a:srgbClr val="00B050"/>
                </a:solidFill>
                <a:latin typeface="Arial" panose="020B0604020202020204" pitchFamily="34" charset="0"/>
                <a:cs typeface="Arial" panose="020B0604020202020204" pitchFamily="34" charset="0"/>
              </a:rPr>
              <a:t>Disintegration of </a:t>
            </a:r>
            <a:r>
              <a:rPr lang="en-GB" b="1">
                <a:solidFill>
                  <a:srgbClr val="00B050"/>
                </a:solidFill>
                <a:latin typeface="Arial" panose="020B0604020202020204" pitchFamily="34" charset="0"/>
                <a:cs typeface="Arial" panose="020B0604020202020204" pitchFamily="34" charset="0"/>
              </a:rPr>
              <a:t>the </a:t>
            </a:r>
            <a:r>
              <a:rPr lang="en-GB" b="1" smtClean="0">
                <a:solidFill>
                  <a:srgbClr val="00B050"/>
                </a:solidFill>
                <a:latin typeface="Arial" panose="020B0604020202020204" pitchFamily="34" charset="0"/>
                <a:cs typeface="Arial" panose="020B0604020202020204" pitchFamily="34" charset="0"/>
              </a:rPr>
              <a:t>EU</a:t>
            </a:r>
            <a:r>
              <a:rPr lang="en-GB" smtClean="0">
                <a:solidFill>
                  <a:srgbClr val="00B050"/>
                </a:solidFill>
                <a:latin typeface="Arial" panose="020B0604020202020204" pitchFamily="34" charset="0"/>
                <a:cs typeface="Arial" panose="020B0604020202020204" pitchFamily="34" charset="0"/>
              </a:rPr>
              <a:t>: </a:t>
            </a:r>
            <a:r>
              <a:rPr lang="en-GB" dirty="0">
                <a:solidFill>
                  <a:srgbClr val="00B050"/>
                </a:solidFill>
                <a:latin typeface="Arial" panose="020B0604020202020204" pitchFamily="34" charset="0"/>
                <a:cs typeface="Arial" panose="020B0604020202020204" pitchFamily="34" charset="0"/>
              </a:rPr>
              <a:t>current European political ability could be potentially influenced by BREXIT, it could have a destabilising effect thus resulting in less cooperation between members states</a:t>
            </a:r>
          </a:p>
          <a:p>
            <a:pPr marL="285750" indent="-285750" algn="just">
              <a:spcBef>
                <a:spcPts val="1200"/>
              </a:spcBef>
              <a:buSzPct val="98000"/>
              <a:buFont typeface="Wingdings" charset="2"/>
              <a:buChar char="ü"/>
            </a:pPr>
            <a:r>
              <a:rPr lang="en-GB" b="1" dirty="0">
                <a:solidFill>
                  <a:srgbClr val="00B050"/>
                </a:solidFill>
                <a:latin typeface="Arial" panose="020B0604020202020204" pitchFamily="34" charset="0"/>
                <a:cs typeface="Arial" panose="020B0604020202020204" pitchFamily="34" charset="0"/>
              </a:rPr>
              <a:t>EU key policy priorities/efforts</a:t>
            </a:r>
            <a:r>
              <a:rPr lang="en-GB" dirty="0">
                <a:solidFill>
                  <a:srgbClr val="00B050"/>
                </a:solidFill>
                <a:latin typeface="Arial" panose="020B0604020202020204" pitchFamily="34" charset="0"/>
                <a:cs typeface="Arial" panose="020B0604020202020204" pitchFamily="34" charset="0"/>
              </a:rPr>
              <a:t> towards a European world-class research infrastructures accessible to all researchers in Europe and capable to fully exploit their potential for scientific advancement and innovation</a:t>
            </a:r>
          </a:p>
        </p:txBody>
      </p:sp>
      <p:pic>
        <p:nvPicPr>
          <p:cNvPr id="1025" name="Picture 1" descr="page9image5825200">
            <a:extLst>
              <a:ext uri="{FF2B5EF4-FFF2-40B4-BE49-F238E27FC236}">
                <a16:creationId xmlns="" xmlns:a16="http://schemas.microsoft.com/office/drawing/2014/main" id="{4CC85CC3-1B00-6741-8D0F-3E42CAF7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45" y="4679309"/>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4414" y="2056392"/>
            <a:ext cx="1774800" cy="871525"/>
          </a:xfrm>
          <a:prstGeom prst="rect">
            <a:avLst/>
          </a:prstGeom>
          <a:gradFill flip="none" rotWithShape="1">
            <a:gsLst>
              <a:gs pos="0">
                <a:srgbClr val="00B050">
                  <a:shade val="30000"/>
                  <a:satMod val="115000"/>
                </a:srgbClr>
              </a:gs>
              <a:gs pos="19000">
                <a:srgbClr val="00B050">
                  <a:shade val="67500"/>
                  <a:satMod val="115000"/>
                </a:srgbClr>
              </a:gs>
              <a:gs pos="100000">
                <a:srgbClr val="00B05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charset="0"/>
                <a:ea typeface="Arial" charset="0"/>
                <a:cs typeface="Arial" charset="0"/>
              </a:rPr>
              <a:t>P</a:t>
            </a:r>
          </a:p>
          <a:p>
            <a:pPr algn="ctr"/>
            <a:r>
              <a:rPr lang="en-GB" dirty="0">
                <a:latin typeface="Arial" charset="0"/>
                <a:ea typeface="Arial" charset="0"/>
                <a:cs typeface="Arial" charset="0"/>
              </a:rPr>
              <a:t>Political</a:t>
            </a:r>
          </a:p>
        </p:txBody>
      </p:sp>
      <p:sp>
        <p:nvSpPr>
          <p:cNvPr id="26" name="Rettangolo 25"/>
          <p:cNvSpPr/>
          <p:nvPr/>
        </p:nvSpPr>
        <p:spPr>
          <a:xfrm>
            <a:off x="24006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Economic</a:t>
            </a:r>
          </a:p>
        </p:txBody>
      </p:sp>
      <p:sp>
        <p:nvSpPr>
          <p:cNvPr id="28" name="Rettangolo 27"/>
          <p:cNvSpPr/>
          <p:nvPr/>
        </p:nvSpPr>
        <p:spPr>
          <a:xfrm>
            <a:off x="41754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S</a:t>
            </a:r>
          </a:p>
          <a:p>
            <a:pPr algn="ctr"/>
            <a:r>
              <a:rPr lang="en-GB" dirty="0">
                <a:solidFill>
                  <a:schemeClr val="bg1">
                    <a:lumMod val="85000"/>
                  </a:schemeClr>
                </a:solidFill>
                <a:latin typeface="Arial" charset="0"/>
                <a:ea typeface="Arial" charset="0"/>
                <a:cs typeface="Arial" charset="0"/>
              </a:rPr>
              <a:t>Sociological</a:t>
            </a:r>
          </a:p>
        </p:txBody>
      </p:sp>
      <p:sp>
        <p:nvSpPr>
          <p:cNvPr id="29" name="Rettangolo 28"/>
          <p:cNvSpPr/>
          <p:nvPr/>
        </p:nvSpPr>
        <p:spPr>
          <a:xfrm>
            <a:off x="59502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T</a:t>
            </a:r>
          </a:p>
          <a:p>
            <a:pPr algn="ctr"/>
            <a:r>
              <a:rPr lang="en-GB" dirty="0">
                <a:solidFill>
                  <a:schemeClr val="bg1">
                    <a:lumMod val="85000"/>
                  </a:schemeClr>
                </a:solidFill>
                <a:latin typeface="Arial" charset="0"/>
                <a:ea typeface="Arial" charset="0"/>
                <a:cs typeface="Arial" charset="0"/>
              </a:rPr>
              <a:t>Technological</a:t>
            </a:r>
          </a:p>
        </p:txBody>
      </p:sp>
      <p:sp>
        <p:nvSpPr>
          <p:cNvPr id="31" name="Rettangolo 30"/>
          <p:cNvSpPr/>
          <p:nvPr/>
        </p:nvSpPr>
        <p:spPr>
          <a:xfrm>
            <a:off x="77250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L</a:t>
            </a:r>
          </a:p>
          <a:p>
            <a:pPr algn="ctr"/>
            <a:r>
              <a:rPr lang="en-GB" dirty="0">
                <a:solidFill>
                  <a:schemeClr val="bg1">
                    <a:lumMod val="85000"/>
                  </a:schemeClr>
                </a:solidFill>
                <a:latin typeface="Arial" charset="0"/>
                <a:ea typeface="Arial" charset="0"/>
                <a:cs typeface="Arial" charset="0"/>
              </a:rPr>
              <a:t>Legal</a:t>
            </a:r>
          </a:p>
        </p:txBody>
      </p:sp>
      <p:sp>
        <p:nvSpPr>
          <p:cNvPr id="32" name="Rettangolo 31"/>
          <p:cNvSpPr/>
          <p:nvPr/>
        </p:nvSpPr>
        <p:spPr>
          <a:xfrm>
            <a:off x="94998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Environmental</a:t>
            </a:r>
          </a:p>
        </p:txBody>
      </p:sp>
    </p:spTree>
    <p:extLst>
      <p:ext uri="{BB962C8B-B14F-4D97-AF65-F5344CB8AC3E}">
        <p14:creationId xmlns:p14="http://schemas.microsoft.com/office/powerpoint/2010/main" val="14219426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a:extLst>
              <a:ext uri="{FF2B5EF4-FFF2-40B4-BE49-F238E27FC236}">
                <a16:creationId xmlns="" xmlns:a16="http://schemas.microsoft.com/office/drawing/2014/main" id="{12D0E260-3CB6-2741-9078-E864913B89FB}"/>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Brainstorming session – first outcomes</a:t>
            </a:r>
          </a:p>
        </p:txBody>
      </p:sp>
      <p:sp>
        <p:nvSpPr>
          <p:cNvPr id="7" name="Rettangolo 6">
            <a:extLst>
              <a:ext uri="{FF2B5EF4-FFF2-40B4-BE49-F238E27FC236}">
                <a16:creationId xmlns="" xmlns:a16="http://schemas.microsoft.com/office/drawing/2014/main" id="{0F41DBAC-A2A3-7049-9D98-21703D2078AD}"/>
              </a:ext>
            </a:extLst>
          </p:cNvPr>
          <p:cNvSpPr/>
          <p:nvPr/>
        </p:nvSpPr>
        <p:spPr>
          <a:xfrm>
            <a:off x="753088" y="3233059"/>
            <a:ext cx="10167160" cy="3200877"/>
          </a:xfrm>
          <a:prstGeom prst="rect">
            <a:avLst/>
          </a:prstGeom>
        </p:spPr>
        <p:txBody>
          <a:bodyPr wrap="square" lIns="90000">
            <a:spAutoFit/>
          </a:bodyPr>
          <a:lstStyle/>
          <a:p>
            <a:pPr marL="285750" lvl="0" indent="-285750" algn="just">
              <a:spcBef>
                <a:spcPts val="600"/>
              </a:spcBef>
              <a:buSzPct val="98000"/>
              <a:buFont typeface="Wingdings" charset="2"/>
              <a:buChar char="ü"/>
            </a:pPr>
            <a:r>
              <a:rPr lang="en-GB" b="1" dirty="0">
                <a:solidFill>
                  <a:srgbClr val="FF0000"/>
                </a:solidFill>
                <a:latin typeface="Arial" panose="020B0604020202020204" pitchFamily="34" charset="0"/>
                <a:cs typeface="Arial" panose="020B0604020202020204" pitchFamily="34" charset="0"/>
              </a:rPr>
              <a:t>National/European decrease of science budgets</a:t>
            </a:r>
            <a:r>
              <a:rPr lang="en-GB" dirty="0">
                <a:solidFill>
                  <a:srgbClr val="FF0000"/>
                </a:solidFill>
                <a:latin typeface="Arial" panose="020B0604020202020204" pitchFamily="34" charset="0"/>
                <a:cs typeface="Arial" panose="020B0604020202020204" pitchFamily="34" charset="0"/>
              </a:rPr>
              <a:t>, insufficient funding for:</a:t>
            </a:r>
          </a:p>
          <a:p>
            <a:pPr marL="742950" lvl="1" indent="-285750" algn="just">
              <a:spcBef>
                <a:spcPts val="600"/>
              </a:spcBef>
              <a:buSzPct val="98000"/>
              <a:buFont typeface="Wingdings" charset="2"/>
              <a:buChar char="§"/>
              <a:tabLst>
                <a:tab pos="1971675" algn="l"/>
              </a:tabLst>
            </a:pPr>
            <a:r>
              <a:rPr lang="en-GB" i="1" dirty="0">
                <a:solidFill>
                  <a:srgbClr val="FF0000"/>
                </a:solidFill>
                <a:latin typeface="Arial" panose="020B0604020202020204" pitchFamily="34" charset="0"/>
                <a:cs typeface="Arial" panose="020B0604020202020204" pitchFamily="34" charset="0"/>
              </a:rPr>
              <a:t>Investment in new RVs and/or modernization/upgrading of existing vessels</a:t>
            </a:r>
          </a:p>
          <a:p>
            <a:pPr marL="742950" lvl="1" indent="-285750" algn="just">
              <a:spcBef>
                <a:spcPts val="600"/>
              </a:spcBef>
              <a:buSzPct val="98000"/>
              <a:buFont typeface="Wingdings" charset="2"/>
              <a:buChar char="§"/>
              <a:tabLst>
                <a:tab pos="1971675" algn="l"/>
              </a:tabLst>
            </a:pPr>
            <a:r>
              <a:rPr lang="en-GB" i="1" dirty="0">
                <a:solidFill>
                  <a:srgbClr val="FF0000"/>
                </a:solidFill>
                <a:latin typeface="Arial" panose="020B0604020202020204" pitchFamily="34" charset="0"/>
                <a:cs typeface="Arial" panose="020B0604020202020204" pitchFamily="34" charset="0"/>
              </a:rPr>
              <a:t>Operations, maintenance and upkeep of vessels and equipment </a:t>
            </a:r>
          </a:p>
          <a:p>
            <a:pPr marL="285750" indent="-285750" algn="just">
              <a:spcBef>
                <a:spcPts val="1200"/>
              </a:spcBef>
              <a:buSzPct val="98000"/>
              <a:buFont typeface="Wingdings" charset="2"/>
              <a:buChar char="ü"/>
            </a:pPr>
            <a:r>
              <a:rPr lang="en-GB" b="1" dirty="0">
                <a:solidFill>
                  <a:srgbClr val="FF0000"/>
                </a:solidFill>
                <a:latin typeface="Arial" panose="020B0604020202020204" pitchFamily="34" charset="0"/>
                <a:cs typeface="Arial" panose="020B0604020202020204" pitchFamily="34" charset="0"/>
              </a:rPr>
              <a:t>Need of national FIXED budgets and Trans-national funding tools such as EFs+</a:t>
            </a:r>
            <a:r>
              <a:rPr lang="en-GB" dirty="0">
                <a:solidFill>
                  <a:srgbClr val="FF0000"/>
                </a:solidFill>
                <a:latin typeface="Arial" panose="020B0604020202020204" pitchFamily="34" charset="0"/>
                <a:cs typeface="Arial" panose="020B0604020202020204" pitchFamily="34" charset="0"/>
              </a:rPr>
              <a:t>: economic Situation of EU Member States, and crisis cycles may re-enforce the need of a common permanent platform for access to existing infrastructures </a:t>
            </a:r>
          </a:p>
          <a:p>
            <a:pPr marL="285750" indent="-285750" algn="just">
              <a:spcBef>
                <a:spcPts val="1200"/>
              </a:spcBef>
              <a:buSzPct val="98000"/>
              <a:buFont typeface="Wingdings" charset="2"/>
              <a:buChar char="ü"/>
            </a:pPr>
            <a:r>
              <a:rPr lang="en-GB" b="1" dirty="0">
                <a:solidFill>
                  <a:srgbClr val="FF0000"/>
                </a:solidFill>
                <a:latin typeface="Arial" panose="020B0604020202020204" pitchFamily="34" charset="0"/>
                <a:cs typeface="Arial" panose="020B0604020202020204" pitchFamily="34" charset="0"/>
              </a:rPr>
              <a:t>Need to socialize any economic benefit of the programs implemented by Eurofleets</a:t>
            </a:r>
            <a:r>
              <a:rPr lang="en-GB" dirty="0">
                <a:solidFill>
                  <a:srgbClr val="FF0000"/>
                </a:solidFill>
                <a:latin typeface="Arial" panose="020B0604020202020204" pitchFamily="34" charset="0"/>
                <a:cs typeface="Arial" panose="020B0604020202020204" pitchFamily="34" charset="0"/>
              </a:rPr>
              <a:t>: in a constricting economy the program should be seen as efficient use of the European fleet </a:t>
            </a:r>
          </a:p>
          <a:p>
            <a:pPr marL="285750" indent="-285750" algn="just">
              <a:spcBef>
                <a:spcPts val="1200"/>
              </a:spcBef>
              <a:buSzPct val="98000"/>
              <a:buFont typeface="Wingdings" charset="2"/>
              <a:buChar char="ü"/>
            </a:pPr>
            <a:r>
              <a:rPr lang="en-GB" dirty="0">
                <a:solidFill>
                  <a:srgbClr val="FF0000"/>
                </a:solidFill>
                <a:latin typeface="Arial" panose="020B0604020202020204" pitchFamily="34" charset="0"/>
                <a:cs typeface="Arial" panose="020B0604020202020204" pitchFamily="34" charset="0"/>
              </a:rPr>
              <a:t>With the </a:t>
            </a:r>
            <a:r>
              <a:rPr lang="en-GB" b="1" dirty="0">
                <a:solidFill>
                  <a:srgbClr val="FF0000"/>
                </a:solidFill>
                <a:latin typeface="Arial" panose="020B0604020202020204" pitchFamily="34" charset="0"/>
                <a:cs typeface="Arial" panose="020B0604020202020204" pitchFamily="34" charset="0"/>
              </a:rPr>
              <a:t>rise of the Blue Economy</a:t>
            </a:r>
            <a:r>
              <a:rPr lang="en-GB" dirty="0">
                <a:solidFill>
                  <a:srgbClr val="FF0000"/>
                </a:solidFill>
                <a:latin typeface="Arial" panose="020B0604020202020204" pitchFamily="34" charset="0"/>
                <a:cs typeface="Arial" panose="020B0604020202020204" pitchFamily="34" charset="0"/>
              </a:rPr>
              <a:t> marine/maritime sciences are in the lift</a:t>
            </a:r>
            <a:endParaRPr lang="it-IT" dirty="0">
              <a:solidFill>
                <a:srgbClr val="FF0000"/>
              </a:solidFill>
            </a:endParaRPr>
          </a:p>
        </p:txBody>
      </p:sp>
      <p:pic>
        <p:nvPicPr>
          <p:cNvPr id="1025" name="Picture 1" descr="page9image5825200">
            <a:extLst>
              <a:ext uri="{FF2B5EF4-FFF2-40B4-BE49-F238E27FC236}">
                <a16:creationId xmlns="" xmlns:a16="http://schemas.microsoft.com/office/drawing/2014/main" id="{4CC85CC3-1B00-6741-8D0F-3E42CAF7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45" y="4679309"/>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4414"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P</a:t>
            </a:r>
          </a:p>
          <a:p>
            <a:pPr algn="ctr"/>
            <a:r>
              <a:rPr lang="en-GB" dirty="0">
                <a:solidFill>
                  <a:schemeClr val="bg1">
                    <a:lumMod val="85000"/>
                  </a:schemeClr>
                </a:solidFill>
                <a:latin typeface="Arial" charset="0"/>
                <a:ea typeface="Arial" charset="0"/>
                <a:cs typeface="Arial" charset="0"/>
              </a:rPr>
              <a:t>Political</a:t>
            </a:r>
          </a:p>
        </p:txBody>
      </p:sp>
      <p:sp>
        <p:nvSpPr>
          <p:cNvPr id="26" name="Rettangolo 25"/>
          <p:cNvSpPr/>
          <p:nvPr/>
        </p:nvSpPr>
        <p:spPr>
          <a:xfrm>
            <a:off x="2400663" y="2056392"/>
            <a:ext cx="1774800" cy="87152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charset="0"/>
                <a:ea typeface="Arial" charset="0"/>
                <a:cs typeface="Arial" charset="0"/>
              </a:rPr>
              <a:t>E</a:t>
            </a:r>
          </a:p>
          <a:p>
            <a:pPr algn="ctr"/>
            <a:r>
              <a:rPr lang="en-GB" dirty="0">
                <a:latin typeface="Arial" charset="0"/>
                <a:ea typeface="Arial" charset="0"/>
                <a:cs typeface="Arial" charset="0"/>
              </a:rPr>
              <a:t>Economic</a:t>
            </a:r>
          </a:p>
        </p:txBody>
      </p:sp>
      <p:sp>
        <p:nvSpPr>
          <p:cNvPr id="28" name="Rettangolo 27"/>
          <p:cNvSpPr/>
          <p:nvPr/>
        </p:nvSpPr>
        <p:spPr>
          <a:xfrm>
            <a:off x="41754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S</a:t>
            </a:r>
          </a:p>
          <a:p>
            <a:pPr algn="ctr"/>
            <a:r>
              <a:rPr lang="en-GB" dirty="0">
                <a:solidFill>
                  <a:schemeClr val="bg1">
                    <a:lumMod val="85000"/>
                  </a:schemeClr>
                </a:solidFill>
                <a:latin typeface="Arial" charset="0"/>
                <a:ea typeface="Arial" charset="0"/>
                <a:cs typeface="Arial" charset="0"/>
              </a:rPr>
              <a:t>Sociological</a:t>
            </a:r>
          </a:p>
        </p:txBody>
      </p:sp>
      <p:sp>
        <p:nvSpPr>
          <p:cNvPr id="29" name="Rettangolo 28"/>
          <p:cNvSpPr/>
          <p:nvPr/>
        </p:nvSpPr>
        <p:spPr>
          <a:xfrm>
            <a:off x="59502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T</a:t>
            </a:r>
          </a:p>
          <a:p>
            <a:pPr algn="ctr"/>
            <a:r>
              <a:rPr lang="en-GB" dirty="0">
                <a:solidFill>
                  <a:schemeClr val="bg1">
                    <a:lumMod val="85000"/>
                  </a:schemeClr>
                </a:solidFill>
                <a:latin typeface="Arial" charset="0"/>
                <a:ea typeface="Arial" charset="0"/>
                <a:cs typeface="Arial" charset="0"/>
              </a:rPr>
              <a:t>Technological</a:t>
            </a:r>
          </a:p>
        </p:txBody>
      </p:sp>
      <p:sp>
        <p:nvSpPr>
          <p:cNvPr id="31" name="Rettangolo 30"/>
          <p:cNvSpPr/>
          <p:nvPr/>
        </p:nvSpPr>
        <p:spPr>
          <a:xfrm>
            <a:off x="77250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L</a:t>
            </a:r>
          </a:p>
          <a:p>
            <a:pPr algn="ctr"/>
            <a:r>
              <a:rPr lang="en-GB" dirty="0">
                <a:solidFill>
                  <a:schemeClr val="bg1">
                    <a:lumMod val="85000"/>
                  </a:schemeClr>
                </a:solidFill>
                <a:latin typeface="Arial" charset="0"/>
                <a:ea typeface="Arial" charset="0"/>
                <a:cs typeface="Arial" charset="0"/>
              </a:rPr>
              <a:t>Legal</a:t>
            </a:r>
          </a:p>
        </p:txBody>
      </p:sp>
      <p:sp>
        <p:nvSpPr>
          <p:cNvPr id="32" name="Rettangolo 31"/>
          <p:cNvSpPr/>
          <p:nvPr/>
        </p:nvSpPr>
        <p:spPr>
          <a:xfrm>
            <a:off x="94998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Environmental</a:t>
            </a:r>
          </a:p>
        </p:txBody>
      </p:sp>
    </p:spTree>
    <p:extLst>
      <p:ext uri="{BB962C8B-B14F-4D97-AF65-F5344CB8AC3E}">
        <p14:creationId xmlns:p14="http://schemas.microsoft.com/office/powerpoint/2010/main" val="26271975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a:extLst>
              <a:ext uri="{FF2B5EF4-FFF2-40B4-BE49-F238E27FC236}">
                <a16:creationId xmlns="" xmlns:a16="http://schemas.microsoft.com/office/drawing/2014/main" id="{12D0E260-3CB6-2741-9078-E864913B89FB}"/>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Brainstorming session – first outcomes</a:t>
            </a:r>
          </a:p>
        </p:txBody>
      </p:sp>
      <p:sp>
        <p:nvSpPr>
          <p:cNvPr id="7" name="Rettangolo 6">
            <a:extLst>
              <a:ext uri="{FF2B5EF4-FFF2-40B4-BE49-F238E27FC236}">
                <a16:creationId xmlns="" xmlns:a16="http://schemas.microsoft.com/office/drawing/2014/main" id="{0F41DBAC-A2A3-7049-9D98-21703D2078AD}"/>
              </a:ext>
            </a:extLst>
          </p:cNvPr>
          <p:cNvSpPr/>
          <p:nvPr/>
        </p:nvSpPr>
        <p:spPr>
          <a:xfrm>
            <a:off x="753088" y="3299209"/>
            <a:ext cx="10167160" cy="2769989"/>
          </a:xfrm>
          <a:prstGeom prst="rect">
            <a:avLst/>
          </a:prstGeom>
        </p:spPr>
        <p:txBody>
          <a:bodyPr wrap="square" lIns="90000">
            <a:spAutoFit/>
          </a:bodyPr>
          <a:lstStyle/>
          <a:p>
            <a:pPr marL="285750" indent="-285750" algn="just">
              <a:spcBef>
                <a:spcPts val="600"/>
              </a:spcBef>
              <a:buSzPct val="98000"/>
              <a:buFont typeface="Wingdings" charset="2"/>
              <a:buChar char="ü"/>
            </a:pPr>
            <a:r>
              <a:rPr lang="en-GB" b="1" dirty="0">
                <a:solidFill>
                  <a:srgbClr val="FF9300"/>
                </a:solidFill>
                <a:latin typeface="Arial" panose="020B0604020202020204" pitchFamily="34" charset="0"/>
                <a:cs typeface="Arial" panose="020B0604020202020204" pitchFamily="34" charset="0"/>
              </a:rPr>
              <a:t>Outreach to public</a:t>
            </a:r>
            <a:r>
              <a:rPr lang="en-GB" dirty="0">
                <a:solidFill>
                  <a:srgbClr val="FF9300"/>
                </a:solidFill>
                <a:latin typeface="Arial" panose="020B0604020202020204" pitchFamily="34" charset="0"/>
                <a:cs typeface="Arial" panose="020B0604020202020204" pitchFamily="34" charset="0"/>
              </a:rPr>
              <a:t>: the general public is yet not aware of the “So what” message, we need to pass the correct message towards the society, so it can act on our benefit as the potential voters and influencers of the decision makers</a:t>
            </a:r>
          </a:p>
          <a:p>
            <a:pPr marL="285750" lvl="0" indent="-285750" algn="just">
              <a:spcBef>
                <a:spcPts val="1200"/>
              </a:spcBef>
              <a:buSzPct val="98000"/>
              <a:buFont typeface="Wingdings" charset="2"/>
              <a:buChar char="ü"/>
            </a:pPr>
            <a:r>
              <a:rPr lang="en-GB" b="1" dirty="0">
                <a:solidFill>
                  <a:srgbClr val="FF9300"/>
                </a:solidFill>
                <a:latin typeface="Arial" panose="020B0604020202020204" pitchFamily="34" charset="0"/>
                <a:cs typeface="Arial" panose="020B0604020202020204" pitchFamily="34" charset="0"/>
              </a:rPr>
              <a:t>Connecting communities to the work done by the RV fleet</a:t>
            </a:r>
            <a:r>
              <a:rPr lang="en-GB" dirty="0">
                <a:solidFill>
                  <a:srgbClr val="FF9300"/>
                </a:solidFill>
                <a:latin typeface="Arial" panose="020B0604020202020204" pitchFamily="34" charset="0"/>
                <a:cs typeface="Arial" panose="020B0604020202020204" pitchFamily="34" charset="0"/>
              </a:rPr>
              <a:t> e.g. open days, persistent presence, telepresence</a:t>
            </a:r>
          </a:p>
          <a:p>
            <a:pPr marL="285750" indent="-285750" algn="just">
              <a:spcBef>
                <a:spcPts val="1200"/>
              </a:spcBef>
              <a:buSzPct val="98000"/>
              <a:buFont typeface="Wingdings" charset="2"/>
              <a:buChar char="ü"/>
            </a:pPr>
            <a:r>
              <a:rPr lang="en-GB" b="1" dirty="0">
                <a:solidFill>
                  <a:srgbClr val="FF9300"/>
                </a:solidFill>
                <a:latin typeface="Arial" panose="020B0604020202020204" pitchFamily="34" charset="0"/>
                <a:cs typeface="Arial" panose="020B0604020202020204" pitchFamily="34" charset="0"/>
              </a:rPr>
              <a:t>European demographics need to be considered</a:t>
            </a:r>
            <a:r>
              <a:rPr lang="en-GB" dirty="0">
                <a:solidFill>
                  <a:srgbClr val="FF9300"/>
                </a:solidFill>
                <a:latin typeface="Arial" panose="020B0604020202020204" pitchFamily="34" charset="0"/>
                <a:cs typeface="Arial" panose="020B0604020202020204" pitchFamily="34" charset="0"/>
              </a:rPr>
              <a:t>, education levels, ageing population and levels of employment. </a:t>
            </a:r>
          </a:p>
          <a:p>
            <a:pPr marL="285750" lvl="0" indent="-285750" algn="just">
              <a:spcBef>
                <a:spcPts val="1200"/>
              </a:spcBef>
              <a:buSzPct val="98000"/>
              <a:buFont typeface="Wingdings" charset="2"/>
              <a:buChar char="ü"/>
            </a:pPr>
            <a:r>
              <a:rPr lang="en-GB" b="1" dirty="0">
                <a:solidFill>
                  <a:srgbClr val="FF9300"/>
                </a:solidFill>
                <a:latin typeface="Arial" panose="020B0604020202020204" pitchFamily="34" charset="0"/>
                <a:cs typeface="Arial" panose="020B0604020202020204" pitchFamily="34" charset="0"/>
              </a:rPr>
              <a:t>Studying the seas and oceans starts from the availability of marine infrastructure</a:t>
            </a:r>
            <a:endParaRPr lang="it-IT" b="1" dirty="0">
              <a:solidFill>
                <a:srgbClr val="FF9300"/>
              </a:solidFill>
            </a:endParaRPr>
          </a:p>
        </p:txBody>
      </p:sp>
      <p:pic>
        <p:nvPicPr>
          <p:cNvPr id="1025" name="Picture 1" descr="page9image5825200">
            <a:extLst>
              <a:ext uri="{FF2B5EF4-FFF2-40B4-BE49-F238E27FC236}">
                <a16:creationId xmlns="" xmlns:a16="http://schemas.microsoft.com/office/drawing/2014/main" id="{4CC85CC3-1B00-6741-8D0F-3E42CAF7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45" y="4679309"/>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4414"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P</a:t>
            </a:r>
          </a:p>
          <a:p>
            <a:pPr algn="ctr"/>
            <a:r>
              <a:rPr lang="en-GB" dirty="0">
                <a:solidFill>
                  <a:schemeClr val="bg1">
                    <a:lumMod val="85000"/>
                  </a:schemeClr>
                </a:solidFill>
                <a:latin typeface="Arial" charset="0"/>
                <a:ea typeface="Arial" charset="0"/>
                <a:cs typeface="Arial" charset="0"/>
              </a:rPr>
              <a:t>Political</a:t>
            </a:r>
          </a:p>
        </p:txBody>
      </p:sp>
      <p:sp>
        <p:nvSpPr>
          <p:cNvPr id="26" name="Rettangolo 25"/>
          <p:cNvSpPr/>
          <p:nvPr/>
        </p:nvSpPr>
        <p:spPr>
          <a:xfrm>
            <a:off x="24006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Economic</a:t>
            </a:r>
          </a:p>
        </p:txBody>
      </p:sp>
      <p:sp>
        <p:nvSpPr>
          <p:cNvPr id="28" name="Rettangolo 27"/>
          <p:cNvSpPr/>
          <p:nvPr/>
        </p:nvSpPr>
        <p:spPr>
          <a:xfrm>
            <a:off x="4175463" y="2056392"/>
            <a:ext cx="1774800" cy="8715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charset="0"/>
                <a:ea typeface="Arial" charset="0"/>
                <a:cs typeface="Arial" charset="0"/>
              </a:rPr>
              <a:t>S</a:t>
            </a:r>
          </a:p>
          <a:p>
            <a:pPr algn="ctr"/>
            <a:r>
              <a:rPr lang="en-GB" dirty="0">
                <a:latin typeface="Arial" charset="0"/>
                <a:ea typeface="Arial" charset="0"/>
                <a:cs typeface="Arial" charset="0"/>
              </a:rPr>
              <a:t>Sociological</a:t>
            </a:r>
          </a:p>
        </p:txBody>
      </p:sp>
      <p:sp>
        <p:nvSpPr>
          <p:cNvPr id="29" name="Rettangolo 28"/>
          <p:cNvSpPr/>
          <p:nvPr/>
        </p:nvSpPr>
        <p:spPr>
          <a:xfrm>
            <a:off x="59502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T</a:t>
            </a:r>
          </a:p>
          <a:p>
            <a:pPr algn="ctr"/>
            <a:r>
              <a:rPr lang="en-GB" dirty="0">
                <a:solidFill>
                  <a:schemeClr val="bg1">
                    <a:lumMod val="85000"/>
                  </a:schemeClr>
                </a:solidFill>
                <a:latin typeface="Arial" charset="0"/>
                <a:ea typeface="Arial" charset="0"/>
                <a:cs typeface="Arial" charset="0"/>
              </a:rPr>
              <a:t>Technological</a:t>
            </a:r>
          </a:p>
        </p:txBody>
      </p:sp>
      <p:sp>
        <p:nvSpPr>
          <p:cNvPr id="31" name="Rettangolo 30"/>
          <p:cNvSpPr/>
          <p:nvPr/>
        </p:nvSpPr>
        <p:spPr>
          <a:xfrm>
            <a:off x="77250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L</a:t>
            </a:r>
          </a:p>
          <a:p>
            <a:pPr algn="ctr"/>
            <a:r>
              <a:rPr lang="en-GB" dirty="0">
                <a:solidFill>
                  <a:schemeClr val="bg1">
                    <a:lumMod val="85000"/>
                  </a:schemeClr>
                </a:solidFill>
                <a:latin typeface="Arial" charset="0"/>
                <a:ea typeface="Arial" charset="0"/>
                <a:cs typeface="Arial" charset="0"/>
              </a:rPr>
              <a:t>Legal</a:t>
            </a:r>
          </a:p>
        </p:txBody>
      </p:sp>
      <p:sp>
        <p:nvSpPr>
          <p:cNvPr id="32" name="Rettangolo 31"/>
          <p:cNvSpPr/>
          <p:nvPr/>
        </p:nvSpPr>
        <p:spPr>
          <a:xfrm>
            <a:off x="94998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Environmental</a:t>
            </a:r>
          </a:p>
        </p:txBody>
      </p:sp>
    </p:spTree>
    <p:extLst>
      <p:ext uri="{BB962C8B-B14F-4D97-AF65-F5344CB8AC3E}">
        <p14:creationId xmlns:p14="http://schemas.microsoft.com/office/powerpoint/2010/main" val="34310591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a:extLst>
              <a:ext uri="{FF2B5EF4-FFF2-40B4-BE49-F238E27FC236}">
                <a16:creationId xmlns="" xmlns:a16="http://schemas.microsoft.com/office/drawing/2014/main" id="{12D0E260-3CB6-2741-9078-E864913B89FB}"/>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Brainstorming session – first outcomes</a:t>
            </a:r>
          </a:p>
        </p:txBody>
      </p:sp>
      <p:sp>
        <p:nvSpPr>
          <p:cNvPr id="7" name="Rettangolo 6">
            <a:extLst>
              <a:ext uri="{FF2B5EF4-FFF2-40B4-BE49-F238E27FC236}">
                <a16:creationId xmlns="" xmlns:a16="http://schemas.microsoft.com/office/drawing/2014/main" id="{0F41DBAC-A2A3-7049-9D98-21703D2078AD}"/>
              </a:ext>
            </a:extLst>
          </p:cNvPr>
          <p:cNvSpPr/>
          <p:nvPr/>
        </p:nvSpPr>
        <p:spPr>
          <a:xfrm>
            <a:off x="753088" y="3299209"/>
            <a:ext cx="10167160" cy="3323987"/>
          </a:xfrm>
          <a:prstGeom prst="rect">
            <a:avLst/>
          </a:prstGeom>
        </p:spPr>
        <p:txBody>
          <a:bodyPr wrap="square" lIns="90000">
            <a:spAutoFit/>
          </a:bodyPr>
          <a:lstStyle/>
          <a:p>
            <a:pPr marL="285750" indent="-285750" algn="just">
              <a:spcBef>
                <a:spcPts val="600"/>
              </a:spcBef>
              <a:buSzPct val="98000"/>
              <a:buFont typeface="Wingdings" charset="2"/>
              <a:buChar char="ü"/>
            </a:pPr>
            <a:r>
              <a:rPr lang="en-GB" b="1" dirty="0">
                <a:solidFill>
                  <a:srgbClr val="0070C0"/>
                </a:solidFill>
                <a:latin typeface="Arial" panose="020B0604020202020204" pitchFamily="34" charset="0"/>
                <a:cs typeface="Arial" panose="020B0604020202020204" pitchFamily="34" charset="0"/>
              </a:rPr>
              <a:t>Newer technologies, such as advanced AUVs and ROVs, have changed ocean science infrastructure</a:t>
            </a:r>
            <a:r>
              <a:rPr lang="en-GB" dirty="0">
                <a:solidFill>
                  <a:srgbClr val="0070C0"/>
                </a:solidFill>
                <a:latin typeface="Arial" panose="020B0604020202020204" pitchFamily="34" charset="0"/>
                <a:cs typeface="Arial" panose="020B0604020202020204" pitchFamily="34" charset="0"/>
              </a:rPr>
              <a:t>: they will allow us to more carefully study and exploit deep-sea environments and discover the vast reserve of still unexplored natural resources </a:t>
            </a:r>
          </a:p>
          <a:p>
            <a:pPr marL="285750" indent="-285750" algn="just">
              <a:spcBef>
                <a:spcPts val="1200"/>
              </a:spcBef>
              <a:buSzPct val="98000"/>
              <a:buFont typeface="Wingdings" charset="2"/>
              <a:buChar char="ü"/>
            </a:pPr>
            <a:r>
              <a:rPr lang="en-GB" b="1" dirty="0">
                <a:solidFill>
                  <a:srgbClr val="0070C0"/>
                </a:solidFill>
                <a:latin typeface="Arial" panose="020B0604020202020204" pitchFamily="34" charset="0"/>
                <a:cs typeface="Arial" panose="020B0604020202020204" pitchFamily="34" charset="0"/>
              </a:rPr>
              <a:t>Remote sensing and automated measuring devices</a:t>
            </a:r>
            <a:r>
              <a:rPr lang="en-GB" dirty="0">
                <a:solidFill>
                  <a:srgbClr val="0070C0"/>
                </a:solidFill>
                <a:latin typeface="Arial" panose="020B0604020202020204" pitchFamily="34" charset="0"/>
                <a:cs typeface="Arial" panose="020B0604020202020204" pitchFamily="34" charset="0"/>
              </a:rPr>
              <a:t> are a great enhancement to marine research, they are an important addition to get more spatial and temporal data, </a:t>
            </a:r>
            <a:r>
              <a:rPr lang="en-GB" b="1" dirty="0">
                <a:solidFill>
                  <a:srgbClr val="0070C0"/>
                </a:solidFill>
                <a:latin typeface="Arial" panose="020B0604020202020204" pitchFamily="34" charset="0"/>
                <a:cs typeface="Arial" panose="020B0604020202020204" pitchFamily="34" charset="0"/>
              </a:rPr>
              <a:t>but they can't replace RVs</a:t>
            </a:r>
          </a:p>
          <a:p>
            <a:pPr marL="285750" lvl="0" indent="-285750" algn="just">
              <a:spcBef>
                <a:spcPts val="1200"/>
              </a:spcBef>
              <a:buSzPct val="98000"/>
              <a:buFont typeface="Wingdings" charset="2"/>
              <a:buChar char="ü"/>
            </a:pPr>
            <a:r>
              <a:rPr lang="en-GB" b="1" dirty="0">
                <a:solidFill>
                  <a:srgbClr val="0070C0"/>
                </a:solidFill>
                <a:latin typeface="Arial" panose="020B0604020202020204" pitchFamily="34" charset="0"/>
                <a:cs typeface="Arial" panose="020B0604020202020204" pitchFamily="34" charset="0"/>
              </a:rPr>
              <a:t>Greener shipping</a:t>
            </a:r>
            <a:r>
              <a:rPr lang="en-GB" dirty="0">
                <a:solidFill>
                  <a:srgbClr val="0070C0"/>
                </a:solidFill>
                <a:latin typeface="Arial" panose="020B0604020202020204" pitchFamily="34" charset="0"/>
                <a:cs typeface="Arial" panose="020B0604020202020204" pitchFamily="34" charset="0"/>
              </a:rPr>
              <a:t> - great opportunity as RVs can act as labs for that</a:t>
            </a:r>
            <a:endParaRPr lang="en-GB" b="1" dirty="0">
              <a:solidFill>
                <a:srgbClr val="0070C0"/>
              </a:solidFill>
              <a:latin typeface="Arial" panose="020B0604020202020204" pitchFamily="34" charset="0"/>
              <a:cs typeface="Arial" panose="020B0604020202020204" pitchFamily="34" charset="0"/>
            </a:endParaRPr>
          </a:p>
          <a:p>
            <a:pPr marL="285750" indent="-285750" algn="just">
              <a:spcBef>
                <a:spcPts val="1200"/>
              </a:spcBef>
              <a:buSzPct val="98000"/>
              <a:buFont typeface="Wingdings" charset="2"/>
              <a:buChar char="ü"/>
            </a:pPr>
            <a:r>
              <a:rPr lang="en-GB" b="1" dirty="0">
                <a:solidFill>
                  <a:srgbClr val="0070C0"/>
                </a:solidFill>
                <a:latin typeface="Arial" panose="020B0604020202020204" pitchFamily="34" charset="0"/>
                <a:cs typeface="Arial" panose="020B0604020202020204" pitchFamily="34" charset="0"/>
              </a:rPr>
              <a:t>Some ideas that can influence the way we operate are</a:t>
            </a:r>
            <a:r>
              <a:rPr lang="en-GB" dirty="0">
                <a:solidFill>
                  <a:srgbClr val="0070C0"/>
                </a:solidFill>
                <a:latin typeface="Arial" panose="020B0604020202020204" pitchFamily="34" charset="0"/>
                <a:cs typeface="Arial" panose="020B0604020202020204" pitchFamily="34" charset="0"/>
              </a:rPr>
              <a:t>: Principles of open data, Internet of things, Autonomous Vessel, Satellites and monitoring, Artificial intelligence and Big-Data platforms </a:t>
            </a:r>
            <a:endParaRPr lang="it-IT" dirty="0">
              <a:solidFill>
                <a:srgbClr val="0070C0"/>
              </a:solidFill>
              <a:latin typeface="Arial" panose="020B0604020202020204" pitchFamily="34" charset="0"/>
              <a:cs typeface="Arial" panose="020B0604020202020204" pitchFamily="34" charset="0"/>
            </a:endParaRPr>
          </a:p>
        </p:txBody>
      </p:sp>
      <p:pic>
        <p:nvPicPr>
          <p:cNvPr id="1025" name="Picture 1" descr="page9image5825200">
            <a:extLst>
              <a:ext uri="{FF2B5EF4-FFF2-40B4-BE49-F238E27FC236}">
                <a16:creationId xmlns="" xmlns:a16="http://schemas.microsoft.com/office/drawing/2014/main" id="{4CC85CC3-1B00-6741-8D0F-3E42CAF7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45" y="4679309"/>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4414"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P</a:t>
            </a:r>
          </a:p>
          <a:p>
            <a:pPr algn="ctr"/>
            <a:r>
              <a:rPr lang="en-GB" dirty="0">
                <a:solidFill>
                  <a:schemeClr val="bg1">
                    <a:lumMod val="85000"/>
                  </a:schemeClr>
                </a:solidFill>
                <a:latin typeface="Arial" charset="0"/>
                <a:ea typeface="Arial" charset="0"/>
                <a:cs typeface="Arial" charset="0"/>
              </a:rPr>
              <a:t>Political</a:t>
            </a:r>
          </a:p>
        </p:txBody>
      </p:sp>
      <p:sp>
        <p:nvSpPr>
          <p:cNvPr id="26" name="Rettangolo 25"/>
          <p:cNvSpPr/>
          <p:nvPr/>
        </p:nvSpPr>
        <p:spPr>
          <a:xfrm>
            <a:off x="24006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Economic</a:t>
            </a:r>
          </a:p>
        </p:txBody>
      </p:sp>
      <p:sp>
        <p:nvSpPr>
          <p:cNvPr id="28" name="Rettangolo 27"/>
          <p:cNvSpPr/>
          <p:nvPr/>
        </p:nvSpPr>
        <p:spPr>
          <a:xfrm>
            <a:off x="41754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S</a:t>
            </a:r>
          </a:p>
          <a:p>
            <a:pPr algn="ctr"/>
            <a:r>
              <a:rPr lang="en-GB" dirty="0">
                <a:solidFill>
                  <a:schemeClr val="bg1">
                    <a:lumMod val="85000"/>
                  </a:schemeClr>
                </a:solidFill>
                <a:latin typeface="Arial" charset="0"/>
                <a:ea typeface="Arial" charset="0"/>
                <a:cs typeface="Arial" charset="0"/>
              </a:rPr>
              <a:t>Sociological</a:t>
            </a:r>
          </a:p>
        </p:txBody>
      </p:sp>
      <p:sp>
        <p:nvSpPr>
          <p:cNvPr id="29" name="Rettangolo 28"/>
          <p:cNvSpPr/>
          <p:nvPr/>
        </p:nvSpPr>
        <p:spPr>
          <a:xfrm>
            <a:off x="5950263" y="2056392"/>
            <a:ext cx="1776249" cy="87152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charset="0"/>
                <a:ea typeface="Arial" charset="0"/>
                <a:cs typeface="Arial" charset="0"/>
              </a:rPr>
              <a:t>T</a:t>
            </a:r>
          </a:p>
          <a:p>
            <a:pPr algn="ctr"/>
            <a:r>
              <a:rPr lang="en-GB" dirty="0">
                <a:latin typeface="Arial" charset="0"/>
                <a:ea typeface="Arial" charset="0"/>
                <a:cs typeface="Arial" charset="0"/>
              </a:rPr>
              <a:t>Technological</a:t>
            </a:r>
          </a:p>
        </p:txBody>
      </p:sp>
      <p:sp>
        <p:nvSpPr>
          <p:cNvPr id="31" name="Rettangolo 30"/>
          <p:cNvSpPr/>
          <p:nvPr/>
        </p:nvSpPr>
        <p:spPr>
          <a:xfrm>
            <a:off x="77250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L</a:t>
            </a:r>
          </a:p>
          <a:p>
            <a:pPr algn="ctr"/>
            <a:r>
              <a:rPr lang="en-GB" dirty="0">
                <a:solidFill>
                  <a:schemeClr val="bg1">
                    <a:lumMod val="85000"/>
                  </a:schemeClr>
                </a:solidFill>
                <a:latin typeface="Arial" charset="0"/>
                <a:ea typeface="Arial" charset="0"/>
                <a:cs typeface="Arial" charset="0"/>
              </a:rPr>
              <a:t>Legal</a:t>
            </a:r>
          </a:p>
        </p:txBody>
      </p:sp>
      <p:sp>
        <p:nvSpPr>
          <p:cNvPr id="32" name="Rettangolo 31"/>
          <p:cNvSpPr/>
          <p:nvPr/>
        </p:nvSpPr>
        <p:spPr>
          <a:xfrm>
            <a:off x="94998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Environmental</a:t>
            </a:r>
          </a:p>
        </p:txBody>
      </p:sp>
    </p:spTree>
    <p:extLst>
      <p:ext uri="{BB962C8B-B14F-4D97-AF65-F5344CB8AC3E}">
        <p14:creationId xmlns:p14="http://schemas.microsoft.com/office/powerpoint/2010/main" val="8930165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a:extLst>
              <a:ext uri="{FF2B5EF4-FFF2-40B4-BE49-F238E27FC236}">
                <a16:creationId xmlns="" xmlns:a16="http://schemas.microsoft.com/office/drawing/2014/main" id="{12D0E260-3CB6-2741-9078-E864913B89FB}"/>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Brainstorming session – first outcomes</a:t>
            </a:r>
          </a:p>
        </p:txBody>
      </p:sp>
      <p:sp>
        <p:nvSpPr>
          <p:cNvPr id="7" name="Rettangolo 6">
            <a:extLst>
              <a:ext uri="{FF2B5EF4-FFF2-40B4-BE49-F238E27FC236}">
                <a16:creationId xmlns="" xmlns:a16="http://schemas.microsoft.com/office/drawing/2014/main" id="{0F41DBAC-A2A3-7049-9D98-21703D2078AD}"/>
              </a:ext>
            </a:extLst>
          </p:cNvPr>
          <p:cNvSpPr/>
          <p:nvPr/>
        </p:nvSpPr>
        <p:spPr>
          <a:xfrm>
            <a:off x="753088" y="3299209"/>
            <a:ext cx="10167160" cy="2616101"/>
          </a:xfrm>
          <a:prstGeom prst="rect">
            <a:avLst/>
          </a:prstGeom>
        </p:spPr>
        <p:txBody>
          <a:bodyPr wrap="square" lIns="90000">
            <a:spAutoFit/>
          </a:bodyPr>
          <a:lstStyle/>
          <a:p>
            <a:pPr marL="285750" indent="-285750" algn="just">
              <a:spcBef>
                <a:spcPts val="600"/>
              </a:spcBef>
              <a:buSzPct val="98000"/>
              <a:buFont typeface="Wingdings" charset="2"/>
              <a:buChar char="ü"/>
            </a:pPr>
            <a:r>
              <a:rPr lang="en-GB" b="1" dirty="0">
                <a:solidFill>
                  <a:srgbClr val="002060"/>
                </a:solidFill>
                <a:latin typeface="Arial" panose="020B0604020202020204" pitchFamily="34" charset="0"/>
                <a:cs typeface="Arial" panose="020B0604020202020204" pitchFamily="34" charset="0"/>
              </a:rPr>
              <a:t>Lots of National requirements, International and EU Regulations/Directives</a:t>
            </a:r>
            <a:r>
              <a:rPr lang="en-GB" dirty="0">
                <a:solidFill>
                  <a:srgbClr val="002060"/>
                </a:solidFill>
                <a:latin typeface="Arial" panose="020B0604020202020204" pitchFamily="34" charset="0"/>
                <a:cs typeface="Arial" panose="020B0604020202020204" pitchFamily="34" charset="0"/>
              </a:rPr>
              <a:t>, over </a:t>
            </a:r>
            <a:r>
              <a:rPr lang="en-GB" dirty="0" err="1">
                <a:solidFill>
                  <a:srgbClr val="002060"/>
                </a:solidFill>
                <a:latin typeface="Arial" panose="020B0604020202020204" pitchFamily="34" charset="0"/>
                <a:cs typeface="Arial" panose="020B0604020202020204" pitchFamily="34" charset="0"/>
              </a:rPr>
              <a:t>DipClear</a:t>
            </a:r>
            <a:r>
              <a:rPr lang="en-GB" dirty="0">
                <a:solidFill>
                  <a:srgbClr val="002060"/>
                </a:solidFill>
                <a:latin typeface="Arial" panose="020B0604020202020204" pitchFamily="34" charset="0"/>
                <a:cs typeface="Arial" panose="020B0604020202020204" pitchFamily="34" charset="0"/>
              </a:rPr>
              <a:t> (Diplomatic Clearance) and EIA (Environmental impact assessment) issues, EC rules in relation to state aid (providing services to industry), MARPOL, Ship Safety Standards, Ship Recycling Regulation, SOLAS, etc.  </a:t>
            </a:r>
          </a:p>
          <a:p>
            <a:pPr marL="285750" indent="-285750" algn="just">
              <a:spcBef>
                <a:spcPts val="1200"/>
              </a:spcBef>
              <a:buSzPct val="98000"/>
              <a:buFont typeface="Wingdings" charset="2"/>
              <a:buChar char="ü"/>
            </a:pPr>
            <a:r>
              <a:rPr lang="en-GB" b="1" dirty="0" err="1">
                <a:solidFill>
                  <a:srgbClr val="002060"/>
                </a:solidFill>
                <a:latin typeface="Arial" panose="020B0604020202020204" pitchFamily="34" charset="0"/>
                <a:cs typeface="Arial" panose="020B0604020202020204" pitchFamily="34" charset="0"/>
              </a:rPr>
              <a:t>LoS</a:t>
            </a:r>
            <a:r>
              <a:rPr lang="en-GB" b="1" dirty="0">
                <a:solidFill>
                  <a:srgbClr val="002060"/>
                </a:solidFill>
                <a:latin typeface="Arial" panose="020B0604020202020204" pitchFamily="34" charset="0"/>
                <a:cs typeface="Arial" panose="020B0604020202020204" pitchFamily="34" charset="0"/>
              </a:rPr>
              <a:t> (</a:t>
            </a:r>
            <a:r>
              <a:rPr lang="en-GB" b="1" i="1" dirty="0">
                <a:solidFill>
                  <a:srgbClr val="002060"/>
                </a:solidFill>
                <a:latin typeface="Arial" panose="020B0604020202020204" pitchFamily="34" charset="0"/>
                <a:cs typeface="Arial" panose="020B0604020202020204" pitchFamily="34" charset="0"/>
              </a:rPr>
              <a:t>Law of the Sea</a:t>
            </a:r>
            <a:r>
              <a:rPr lang="en-GB" b="1" dirty="0">
                <a:solidFill>
                  <a:srgbClr val="002060"/>
                </a:solidFill>
                <a:latin typeface="Arial" panose="020B0604020202020204" pitchFamily="34" charset="0"/>
                <a:cs typeface="Arial" panose="020B0604020202020204" pitchFamily="34" charset="0"/>
              </a:rPr>
              <a:t>) and current BBNJ (</a:t>
            </a:r>
            <a:r>
              <a:rPr lang="en-GB" b="1" i="1" dirty="0">
                <a:solidFill>
                  <a:srgbClr val="002060"/>
                </a:solidFill>
                <a:latin typeface="Arial" panose="020B0604020202020204" pitchFamily="34" charset="0"/>
                <a:cs typeface="Arial" panose="020B0604020202020204" pitchFamily="34" charset="0"/>
              </a:rPr>
              <a:t>Marine biological diversity beyond areas of national jurisdiction</a:t>
            </a:r>
            <a:r>
              <a:rPr lang="en-GB" b="1" dirty="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negotiations could have implications for RV operators and collaboration in general  </a:t>
            </a:r>
          </a:p>
          <a:p>
            <a:pPr marL="285750" indent="-285750" algn="just">
              <a:spcBef>
                <a:spcPts val="1200"/>
              </a:spcBef>
              <a:buSzPct val="98000"/>
              <a:buFont typeface="Wingdings" charset="2"/>
              <a:buChar char="ü"/>
            </a:pPr>
            <a:r>
              <a:rPr lang="en-GB" b="1" dirty="0">
                <a:solidFill>
                  <a:srgbClr val="002060"/>
                </a:solidFill>
                <a:latin typeface="Arial" panose="020B0604020202020204" pitchFamily="34" charset="0"/>
                <a:cs typeface="Arial" panose="020B0604020202020204" pitchFamily="34" charset="0"/>
              </a:rPr>
              <a:t>Securing continuous Open Access to all data collected by EF+ projects</a:t>
            </a:r>
            <a:r>
              <a:rPr lang="en-GB" dirty="0">
                <a:solidFill>
                  <a:srgbClr val="002060"/>
                </a:solidFill>
                <a:latin typeface="Arial" panose="020B0604020202020204" pitchFamily="34" charset="0"/>
                <a:cs typeface="Arial" panose="020B0604020202020204" pitchFamily="34" charset="0"/>
              </a:rPr>
              <a:t> </a:t>
            </a:r>
          </a:p>
        </p:txBody>
      </p:sp>
      <p:pic>
        <p:nvPicPr>
          <p:cNvPr id="1025" name="Picture 1" descr="page9image5825200">
            <a:extLst>
              <a:ext uri="{FF2B5EF4-FFF2-40B4-BE49-F238E27FC236}">
                <a16:creationId xmlns="" xmlns:a16="http://schemas.microsoft.com/office/drawing/2014/main" id="{4CC85CC3-1B00-6741-8D0F-3E42CAF7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45" y="4679309"/>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4414"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P</a:t>
            </a:r>
          </a:p>
          <a:p>
            <a:pPr algn="ctr"/>
            <a:r>
              <a:rPr lang="en-GB" dirty="0">
                <a:solidFill>
                  <a:schemeClr val="bg1">
                    <a:lumMod val="85000"/>
                  </a:schemeClr>
                </a:solidFill>
                <a:latin typeface="Arial" charset="0"/>
                <a:ea typeface="Arial" charset="0"/>
                <a:cs typeface="Arial" charset="0"/>
              </a:rPr>
              <a:t>Political</a:t>
            </a:r>
          </a:p>
        </p:txBody>
      </p:sp>
      <p:sp>
        <p:nvSpPr>
          <p:cNvPr id="26" name="Rettangolo 25"/>
          <p:cNvSpPr/>
          <p:nvPr/>
        </p:nvSpPr>
        <p:spPr>
          <a:xfrm>
            <a:off x="24006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Economic</a:t>
            </a:r>
          </a:p>
        </p:txBody>
      </p:sp>
      <p:sp>
        <p:nvSpPr>
          <p:cNvPr id="28" name="Rettangolo 27"/>
          <p:cNvSpPr/>
          <p:nvPr/>
        </p:nvSpPr>
        <p:spPr>
          <a:xfrm>
            <a:off x="41754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S</a:t>
            </a:r>
          </a:p>
          <a:p>
            <a:pPr algn="ctr"/>
            <a:r>
              <a:rPr lang="en-GB" dirty="0">
                <a:solidFill>
                  <a:schemeClr val="bg1">
                    <a:lumMod val="85000"/>
                  </a:schemeClr>
                </a:solidFill>
                <a:latin typeface="Arial" charset="0"/>
                <a:ea typeface="Arial" charset="0"/>
                <a:cs typeface="Arial" charset="0"/>
              </a:rPr>
              <a:t>Sociological</a:t>
            </a:r>
          </a:p>
        </p:txBody>
      </p:sp>
      <p:sp>
        <p:nvSpPr>
          <p:cNvPr id="29" name="Rettangolo 28"/>
          <p:cNvSpPr/>
          <p:nvPr/>
        </p:nvSpPr>
        <p:spPr>
          <a:xfrm>
            <a:off x="59502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T</a:t>
            </a:r>
          </a:p>
          <a:p>
            <a:pPr algn="ctr"/>
            <a:r>
              <a:rPr lang="en-GB" dirty="0">
                <a:solidFill>
                  <a:schemeClr val="bg1">
                    <a:lumMod val="85000"/>
                  </a:schemeClr>
                </a:solidFill>
                <a:latin typeface="Arial" charset="0"/>
                <a:ea typeface="Arial" charset="0"/>
                <a:cs typeface="Arial" charset="0"/>
              </a:rPr>
              <a:t>Technological</a:t>
            </a:r>
          </a:p>
        </p:txBody>
      </p:sp>
      <p:sp>
        <p:nvSpPr>
          <p:cNvPr id="31" name="Rettangolo 30"/>
          <p:cNvSpPr/>
          <p:nvPr/>
        </p:nvSpPr>
        <p:spPr>
          <a:xfrm>
            <a:off x="7725063" y="2056392"/>
            <a:ext cx="1776249" cy="871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charset="0"/>
                <a:ea typeface="Arial" charset="0"/>
                <a:cs typeface="Arial" charset="0"/>
              </a:rPr>
              <a:t>L</a:t>
            </a:r>
          </a:p>
          <a:p>
            <a:pPr algn="ctr"/>
            <a:r>
              <a:rPr lang="en-GB" dirty="0">
                <a:latin typeface="Arial" charset="0"/>
                <a:ea typeface="Arial" charset="0"/>
                <a:cs typeface="Arial" charset="0"/>
              </a:rPr>
              <a:t>Legal</a:t>
            </a:r>
          </a:p>
        </p:txBody>
      </p:sp>
      <p:sp>
        <p:nvSpPr>
          <p:cNvPr id="32" name="Rettangolo 31"/>
          <p:cNvSpPr/>
          <p:nvPr/>
        </p:nvSpPr>
        <p:spPr>
          <a:xfrm>
            <a:off x="94998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Environmental</a:t>
            </a:r>
          </a:p>
        </p:txBody>
      </p:sp>
    </p:spTree>
    <p:extLst>
      <p:ext uri="{BB962C8B-B14F-4D97-AF65-F5344CB8AC3E}">
        <p14:creationId xmlns:p14="http://schemas.microsoft.com/office/powerpoint/2010/main" val="21132689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
            <a:extLst>
              <a:ext uri="{FF2B5EF4-FFF2-40B4-BE49-F238E27FC236}">
                <a16:creationId xmlns="" xmlns:a16="http://schemas.microsoft.com/office/drawing/2014/main" id="{12D0E260-3CB6-2741-9078-E864913B89FB}"/>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Brainstorming session – first outcomes</a:t>
            </a:r>
          </a:p>
        </p:txBody>
      </p:sp>
      <p:sp>
        <p:nvSpPr>
          <p:cNvPr id="7" name="Rettangolo 6">
            <a:extLst>
              <a:ext uri="{FF2B5EF4-FFF2-40B4-BE49-F238E27FC236}">
                <a16:creationId xmlns="" xmlns:a16="http://schemas.microsoft.com/office/drawing/2014/main" id="{0F41DBAC-A2A3-7049-9D98-21703D2078AD}"/>
              </a:ext>
            </a:extLst>
          </p:cNvPr>
          <p:cNvSpPr/>
          <p:nvPr/>
        </p:nvSpPr>
        <p:spPr>
          <a:xfrm>
            <a:off x="753088" y="3299209"/>
            <a:ext cx="10167160" cy="2769989"/>
          </a:xfrm>
          <a:prstGeom prst="rect">
            <a:avLst/>
          </a:prstGeom>
        </p:spPr>
        <p:txBody>
          <a:bodyPr wrap="square" lIns="90000">
            <a:spAutoFit/>
          </a:bodyPr>
          <a:lstStyle/>
          <a:p>
            <a:pPr marL="285750" indent="-285750" algn="just">
              <a:spcBef>
                <a:spcPts val="600"/>
              </a:spcBef>
              <a:buSzPct val="98000"/>
              <a:buFont typeface="Wingdings" charset="2"/>
              <a:buChar char="ü"/>
            </a:pPr>
            <a:r>
              <a:rPr lang="en-GB" b="1" dirty="0">
                <a:solidFill>
                  <a:srgbClr val="7030A0"/>
                </a:solidFill>
                <a:latin typeface="Arial" panose="020B0604020202020204" pitchFamily="34" charset="0"/>
                <a:cs typeface="Arial" panose="020B0604020202020204" pitchFamily="34" charset="0"/>
              </a:rPr>
              <a:t>Sustainable, Clean and Healthy Oceans</a:t>
            </a:r>
          </a:p>
          <a:p>
            <a:pPr marL="285750" indent="-285750" algn="just">
              <a:spcBef>
                <a:spcPts val="1200"/>
              </a:spcBef>
              <a:buSzPct val="98000"/>
              <a:buFont typeface="Wingdings" charset="2"/>
              <a:buChar char="ü"/>
            </a:pPr>
            <a:r>
              <a:rPr lang="en-GB" b="1" dirty="0">
                <a:solidFill>
                  <a:srgbClr val="7030A0"/>
                </a:solidFill>
                <a:latin typeface="Arial" panose="020B0604020202020204" pitchFamily="34" charset="0"/>
                <a:cs typeface="Arial" panose="020B0604020202020204" pitchFamily="34" charset="0"/>
              </a:rPr>
              <a:t>Fuel, carbon footprint, operations in arctic, emissions, right vessel in the right place, no waste</a:t>
            </a:r>
          </a:p>
          <a:p>
            <a:pPr marL="285750" indent="-285750" algn="just">
              <a:spcBef>
                <a:spcPts val="1200"/>
              </a:spcBef>
              <a:buSzPct val="98000"/>
              <a:buFont typeface="Wingdings" charset="2"/>
              <a:buChar char="ü"/>
            </a:pPr>
            <a:r>
              <a:rPr lang="en-GB" b="1" dirty="0">
                <a:solidFill>
                  <a:srgbClr val="7030A0"/>
                </a:solidFill>
                <a:latin typeface="Arial" panose="020B0604020202020204" pitchFamily="34" charset="0"/>
                <a:cs typeface="Arial" panose="020B0604020202020204" pitchFamily="34" charset="0"/>
              </a:rPr>
              <a:t>Ships need to be as environmental friendly as possible</a:t>
            </a:r>
            <a:r>
              <a:rPr lang="en-GB" dirty="0">
                <a:solidFill>
                  <a:srgbClr val="7030A0"/>
                </a:solidFill>
                <a:latin typeface="Arial" panose="020B0604020202020204" pitchFamily="34" charset="0"/>
                <a:cs typeface="Arial" panose="020B0604020202020204" pitchFamily="34" charset="0"/>
              </a:rPr>
              <a:t>: the environmental impact of shipping includes air pollution, water pollution, acoustic, and oil pollution; ships are responsible for more than 18 per cent of some air pollutants </a:t>
            </a:r>
          </a:p>
          <a:p>
            <a:pPr marL="285750" indent="-285750" algn="just">
              <a:spcBef>
                <a:spcPts val="1200"/>
              </a:spcBef>
              <a:buSzPct val="98000"/>
              <a:buFont typeface="Wingdings" charset="2"/>
              <a:buChar char="ü"/>
            </a:pPr>
            <a:r>
              <a:rPr lang="en-GB" b="1" dirty="0">
                <a:solidFill>
                  <a:srgbClr val="7030A0"/>
                </a:solidFill>
                <a:latin typeface="Arial" panose="020B0604020202020204" pitchFamily="34" charset="0"/>
                <a:cs typeface="Arial" panose="020B0604020202020204" pitchFamily="34" charset="0"/>
              </a:rPr>
              <a:t>Innovation around greening of ships should be number 1 priority (Green Ship of the Future - https://</a:t>
            </a:r>
            <a:r>
              <a:rPr lang="en-GB" b="1" dirty="0" err="1">
                <a:solidFill>
                  <a:srgbClr val="7030A0"/>
                </a:solidFill>
                <a:latin typeface="Arial" panose="020B0604020202020204" pitchFamily="34" charset="0"/>
                <a:cs typeface="Arial" panose="020B0604020202020204" pitchFamily="34" charset="0"/>
              </a:rPr>
              <a:t>greenship.org</a:t>
            </a:r>
            <a:r>
              <a:rPr lang="en-GB" b="1" dirty="0">
                <a:solidFill>
                  <a:srgbClr val="7030A0"/>
                </a:solidFill>
                <a:latin typeface="Arial" panose="020B0604020202020204" pitchFamily="34" charset="0"/>
                <a:cs typeface="Arial" panose="020B0604020202020204" pitchFamily="34" charset="0"/>
              </a:rPr>
              <a:t>/)</a:t>
            </a:r>
          </a:p>
        </p:txBody>
      </p:sp>
      <p:pic>
        <p:nvPicPr>
          <p:cNvPr id="1025" name="Picture 1" descr="page9image5825200">
            <a:extLst>
              <a:ext uri="{FF2B5EF4-FFF2-40B4-BE49-F238E27FC236}">
                <a16:creationId xmlns="" xmlns:a16="http://schemas.microsoft.com/office/drawing/2014/main" id="{4CC85CC3-1B00-6741-8D0F-3E42CAF7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45" y="4679309"/>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24414"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P</a:t>
            </a:r>
          </a:p>
          <a:p>
            <a:pPr algn="ctr"/>
            <a:r>
              <a:rPr lang="en-GB" dirty="0">
                <a:solidFill>
                  <a:schemeClr val="bg1">
                    <a:lumMod val="85000"/>
                  </a:schemeClr>
                </a:solidFill>
                <a:latin typeface="Arial" charset="0"/>
                <a:ea typeface="Arial" charset="0"/>
                <a:cs typeface="Arial" charset="0"/>
              </a:rPr>
              <a:t>Political</a:t>
            </a:r>
          </a:p>
        </p:txBody>
      </p:sp>
      <p:sp>
        <p:nvSpPr>
          <p:cNvPr id="26" name="Rettangolo 25"/>
          <p:cNvSpPr/>
          <p:nvPr/>
        </p:nvSpPr>
        <p:spPr>
          <a:xfrm>
            <a:off x="24006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E</a:t>
            </a:r>
          </a:p>
          <a:p>
            <a:pPr algn="ctr"/>
            <a:r>
              <a:rPr lang="en-GB" dirty="0">
                <a:solidFill>
                  <a:schemeClr val="bg1">
                    <a:lumMod val="85000"/>
                  </a:schemeClr>
                </a:solidFill>
                <a:latin typeface="Arial" charset="0"/>
                <a:ea typeface="Arial" charset="0"/>
                <a:cs typeface="Arial" charset="0"/>
              </a:rPr>
              <a:t>Economic</a:t>
            </a:r>
          </a:p>
        </p:txBody>
      </p:sp>
      <p:sp>
        <p:nvSpPr>
          <p:cNvPr id="28" name="Rettangolo 27"/>
          <p:cNvSpPr/>
          <p:nvPr/>
        </p:nvSpPr>
        <p:spPr>
          <a:xfrm>
            <a:off x="4175463" y="2056392"/>
            <a:ext cx="1774800"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S</a:t>
            </a:r>
          </a:p>
          <a:p>
            <a:pPr algn="ctr"/>
            <a:r>
              <a:rPr lang="en-GB" dirty="0">
                <a:solidFill>
                  <a:schemeClr val="bg1">
                    <a:lumMod val="85000"/>
                  </a:schemeClr>
                </a:solidFill>
                <a:latin typeface="Arial" charset="0"/>
                <a:ea typeface="Arial" charset="0"/>
                <a:cs typeface="Arial" charset="0"/>
              </a:rPr>
              <a:t>Sociological</a:t>
            </a:r>
          </a:p>
        </p:txBody>
      </p:sp>
      <p:sp>
        <p:nvSpPr>
          <p:cNvPr id="29" name="Rettangolo 28"/>
          <p:cNvSpPr/>
          <p:nvPr/>
        </p:nvSpPr>
        <p:spPr>
          <a:xfrm>
            <a:off x="59502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T</a:t>
            </a:r>
          </a:p>
          <a:p>
            <a:pPr algn="ctr"/>
            <a:r>
              <a:rPr lang="en-GB" dirty="0">
                <a:solidFill>
                  <a:schemeClr val="bg1">
                    <a:lumMod val="85000"/>
                  </a:schemeClr>
                </a:solidFill>
                <a:latin typeface="Arial" charset="0"/>
                <a:ea typeface="Arial" charset="0"/>
                <a:cs typeface="Arial" charset="0"/>
              </a:rPr>
              <a:t>Technological</a:t>
            </a:r>
          </a:p>
        </p:txBody>
      </p:sp>
      <p:sp>
        <p:nvSpPr>
          <p:cNvPr id="31" name="Rettangolo 30"/>
          <p:cNvSpPr/>
          <p:nvPr/>
        </p:nvSpPr>
        <p:spPr>
          <a:xfrm>
            <a:off x="7725063" y="2056392"/>
            <a:ext cx="1776249" cy="8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lumMod val="85000"/>
                  </a:schemeClr>
                </a:solidFill>
                <a:latin typeface="Arial" charset="0"/>
                <a:ea typeface="Arial" charset="0"/>
                <a:cs typeface="Arial" charset="0"/>
              </a:rPr>
              <a:t>L</a:t>
            </a:r>
          </a:p>
          <a:p>
            <a:pPr algn="ctr"/>
            <a:r>
              <a:rPr lang="en-GB" dirty="0">
                <a:solidFill>
                  <a:schemeClr val="bg1">
                    <a:lumMod val="85000"/>
                  </a:schemeClr>
                </a:solidFill>
                <a:latin typeface="Arial" charset="0"/>
                <a:ea typeface="Arial" charset="0"/>
                <a:cs typeface="Arial" charset="0"/>
              </a:rPr>
              <a:t>Legal</a:t>
            </a:r>
          </a:p>
        </p:txBody>
      </p:sp>
      <p:sp>
        <p:nvSpPr>
          <p:cNvPr id="32" name="Rettangolo 31"/>
          <p:cNvSpPr/>
          <p:nvPr/>
        </p:nvSpPr>
        <p:spPr>
          <a:xfrm>
            <a:off x="9499863" y="2056392"/>
            <a:ext cx="1776249" cy="87152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charset="0"/>
                <a:ea typeface="Arial" charset="0"/>
                <a:cs typeface="Arial" charset="0"/>
              </a:rPr>
              <a:t>E</a:t>
            </a:r>
          </a:p>
          <a:p>
            <a:pPr algn="ctr"/>
            <a:r>
              <a:rPr lang="en-GB" dirty="0">
                <a:latin typeface="Arial" charset="0"/>
                <a:ea typeface="Arial" charset="0"/>
                <a:cs typeface="Arial" charset="0"/>
              </a:rPr>
              <a:t>Environmental</a:t>
            </a:r>
          </a:p>
        </p:txBody>
      </p:sp>
    </p:spTree>
    <p:extLst>
      <p:ext uri="{BB962C8B-B14F-4D97-AF65-F5344CB8AC3E}">
        <p14:creationId xmlns:p14="http://schemas.microsoft.com/office/powerpoint/2010/main" val="4787511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Shape 2012">
            <a:extLst>
              <a:ext uri="{FF2B5EF4-FFF2-40B4-BE49-F238E27FC236}">
                <a16:creationId xmlns="" xmlns:a16="http://schemas.microsoft.com/office/drawing/2014/main" id="{A7A08452-4A77-2449-BE6C-5EF788432E61}"/>
              </a:ext>
            </a:extLst>
          </p:cNvPr>
          <p:cNvGrpSpPr/>
          <p:nvPr/>
        </p:nvGrpSpPr>
        <p:grpSpPr>
          <a:xfrm>
            <a:off x="2441057" y="256084"/>
            <a:ext cx="8267809" cy="5888647"/>
            <a:chOff x="2979925" y="235947"/>
            <a:chExt cx="5382811" cy="4279785"/>
          </a:xfrm>
          <a:solidFill>
            <a:schemeClr val="bg1">
              <a:lumMod val="85000"/>
            </a:schemeClr>
          </a:solidFill>
        </p:grpSpPr>
        <p:sp>
          <p:nvSpPr>
            <p:cNvPr id="41" name="Shape 2013">
              <a:extLst>
                <a:ext uri="{FF2B5EF4-FFF2-40B4-BE49-F238E27FC236}">
                  <a16:creationId xmlns="" xmlns:a16="http://schemas.microsoft.com/office/drawing/2014/main" id="{BEFB3320-D9F9-7B43-BBA9-7EC93D3BF5D5}"/>
                </a:ext>
              </a:extLst>
            </p:cNvPr>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2014">
              <a:extLst>
                <a:ext uri="{FF2B5EF4-FFF2-40B4-BE49-F238E27FC236}">
                  <a16:creationId xmlns="" xmlns:a16="http://schemas.microsoft.com/office/drawing/2014/main" id="{80052BA2-B423-B84F-8CF1-C304078EAF57}"/>
                </a:ext>
              </a:extLst>
            </p:cNvPr>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2015">
              <a:extLst>
                <a:ext uri="{FF2B5EF4-FFF2-40B4-BE49-F238E27FC236}">
                  <a16:creationId xmlns="" xmlns:a16="http://schemas.microsoft.com/office/drawing/2014/main" id="{5701F900-C163-834F-8A49-B38BC60B3FD3}"/>
                </a:ext>
              </a:extLst>
            </p:cNvPr>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2016">
              <a:extLst>
                <a:ext uri="{FF2B5EF4-FFF2-40B4-BE49-F238E27FC236}">
                  <a16:creationId xmlns="" xmlns:a16="http://schemas.microsoft.com/office/drawing/2014/main" id="{8DE58997-F459-AD4D-9328-BA6EA89815BE}"/>
                </a:ext>
              </a:extLst>
            </p:cNvPr>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2017">
              <a:extLst>
                <a:ext uri="{FF2B5EF4-FFF2-40B4-BE49-F238E27FC236}">
                  <a16:creationId xmlns="" xmlns:a16="http://schemas.microsoft.com/office/drawing/2014/main" id="{B3A3E5AE-5774-D040-A983-91A53304C322}"/>
                </a:ext>
              </a:extLst>
            </p:cNvPr>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2018">
              <a:extLst>
                <a:ext uri="{FF2B5EF4-FFF2-40B4-BE49-F238E27FC236}">
                  <a16:creationId xmlns="" xmlns:a16="http://schemas.microsoft.com/office/drawing/2014/main" id="{74620DEE-6B6E-5F4C-B4F1-517AF8DC2859}"/>
                </a:ext>
              </a:extLst>
            </p:cNvPr>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19">
              <a:extLst>
                <a:ext uri="{FF2B5EF4-FFF2-40B4-BE49-F238E27FC236}">
                  <a16:creationId xmlns="" xmlns:a16="http://schemas.microsoft.com/office/drawing/2014/main" id="{C0180A85-FAC2-3948-8D47-66E1F84A8D2F}"/>
                </a:ext>
              </a:extLst>
            </p:cNvPr>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20">
              <a:extLst>
                <a:ext uri="{FF2B5EF4-FFF2-40B4-BE49-F238E27FC236}">
                  <a16:creationId xmlns="" xmlns:a16="http://schemas.microsoft.com/office/drawing/2014/main" id="{F45FC4BC-6E63-6147-BBD4-15CCD9372D48}"/>
                </a:ext>
              </a:extLst>
            </p:cNvPr>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9" name="Shape 2021">
              <a:extLst>
                <a:ext uri="{FF2B5EF4-FFF2-40B4-BE49-F238E27FC236}">
                  <a16:creationId xmlns="" xmlns:a16="http://schemas.microsoft.com/office/drawing/2014/main" id="{2ABDCF2E-E40D-F744-80D6-AD5B41E22B90}"/>
                </a:ext>
              </a:extLst>
            </p:cNvPr>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2022">
              <a:extLst>
                <a:ext uri="{FF2B5EF4-FFF2-40B4-BE49-F238E27FC236}">
                  <a16:creationId xmlns="" xmlns:a16="http://schemas.microsoft.com/office/drawing/2014/main" id="{B92740A4-6F00-5145-897E-7566B3763D97}"/>
                </a:ext>
              </a:extLst>
            </p:cNvPr>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23">
              <a:extLst>
                <a:ext uri="{FF2B5EF4-FFF2-40B4-BE49-F238E27FC236}">
                  <a16:creationId xmlns="" xmlns:a16="http://schemas.microsoft.com/office/drawing/2014/main" id="{3ECEEB90-6114-8D41-AF94-795B735329E0}"/>
                </a:ext>
              </a:extLst>
            </p:cNvPr>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2" name="Shape 2024">
              <a:extLst>
                <a:ext uri="{FF2B5EF4-FFF2-40B4-BE49-F238E27FC236}">
                  <a16:creationId xmlns="" xmlns:a16="http://schemas.microsoft.com/office/drawing/2014/main" id="{5065F33E-8D26-8942-A1AD-D9E64AEE3954}"/>
                </a:ext>
              </a:extLst>
            </p:cNvPr>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3" name="Shape 2025">
              <a:extLst>
                <a:ext uri="{FF2B5EF4-FFF2-40B4-BE49-F238E27FC236}">
                  <a16:creationId xmlns="" xmlns:a16="http://schemas.microsoft.com/office/drawing/2014/main" id="{51C7F92A-CF91-7B45-8071-A72CDCE969D2}"/>
                </a:ext>
              </a:extLst>
            </p:cNvPr>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2026">
              <a:extLst>
                <a:ext uri="{FF2B5EF4-FFF2-40B4-BE49-F238E27FC236}">
                  <a16:creationId xmlns="" xmlns:a16="http://schemas.microsoft.com/office/drawing/2014/main" id="{B56FAD5D-519C-8C48-B118-B6E5C112DF1D}"/>
                </a:ext>
              </a:extLst>
            </p:cNvPr>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5" name="Shape 2027">
              <a:extLst>
                <a:ext uri="{FF2B5EF4-FFF2-40B4-BE49-F238E27FC236}">
                  <a16:creationId xmlns="" xmlns:a16="http://schemas.microsoft.com/office/drawing/2014/main" id="{22C700E1-7EC1-214A-B048-0060CA371C0A}"/>
                </a:ext>
              </a:extLst>
            </p:cNvPr>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6" name="Shape 2028">
              <a:extLst>
                <a:ext uri="{FF2B5EF4-FFF2-40B4-BE49-F238E27FC236}">
                  <a16:creationId xmlns="" xmlns:a16="http://schemas.microsoft.com/office/drawing/2014/main" id="{3F5FFD56-CB80-F145-BD33-28B9846DA45F}"/>
                </a:ext>
              </a:extLst>
            </p:cNvPr>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7" name="Shape 2030">
              <a:extLst>
                <a:ext uri="{FF2B5EF4-FFF2-40B4-BE49-F238E27FC236}">
                  <a16:creationId xmlns="" xmlns:a16="http://schemas.microsoft.com/office/drawing/2014/main" id="{D7C7B3D5-A4EE-2743-A7DB-46A2D142E0D3}"/>
                </a:ext>
              </a:extLst>
            </p:cNvPr>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8" name="Shape 2031">
              <a:extLst>
                <a:ext uri="{FF2B5EF4-FFF2-40B4-BE49-F238E27FC236}">
                  <a16:creationId xmlns="" xmlns:a16="http://schemas.microsoft.com/office/drawing/2014/main" id="{9DCF9D88-C211-314B-8878-D95FDDD48388}"/>
                </a:ext>
              </a:extLst>
            </p:cNvPr>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9" name="Shape 2032">
              <a:extLst>
                <a:ext uri="{FF2B5EF4-FFF2-40B4-BE49-F238E27FC236}">
                  <a16:creationId xmlns="" xmlns:a16="http://schemas.microsoft.com/office/drawing/2014/main" id="{9B462CDA-DBA0-514F-9FF1-D4F10AEC5E95}"/>
                </a:ext>
              </a:extLst>
            </p:cNvPr>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0" name="Shape 2033">
              <a:extLst>
                <a:ext uri="{FF2B5EF4-FFF2-40B4-BE49-F238E27FC236}">
                  <a16:creationId xmlns="" xmlns:a16="http://schemas.microsoft.com/office/drawing/2014/main" id="{7E849AE2-6B54-8340-8A9C-709438947F2F}"/>
                </a:ext>
              </a:extLst>
            </p:cNvPr>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1" name="Shape 2034">
              <a:extLst>
                <a:ext uri="{FF2B5EF4-FFF2-40B4-BE49-F238E27FC236}">
                  <a16:creationId xmlns="" xmlns:a16="http://schemas.microsoft.com/office/drawing/2014/main" id="{0C1F7B20-0F2A-7841-B9C8-7ADC49A23754}"/>
                </a:ext>
              </a:extLst>
            </p:cNvPr>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2" name="Shape 2036">
              <a:extLst>
                <a:ext uri="{FF2B5EF4-FFF2-40B4-BE49-F238E27FC236}">
                  <a16:creationId xmlns="" xmlns:a16="http://schemas.microsoft.com/office/drawing/2014/main" id="{1BAC4718-13E6-5A46-B15C-46B1A451E437}"/>
                </a:ext>
              </a:extLst>
            </p:cNvPr>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3" name="Shape 2037">
              <a:extLst>
                <a:ext uri="{FF2B5EF4-FFF2-40B4-BE49-F238E27FC236}">
                  <a16:creationId xmlns="" xmlns:a16="http://schemas.microsoft.com/office/drawing/2014/main" id="{27ACD8E6-B4F4-D141-8B5A-9CA0A230C4A9}"/>
                </a:ext>
              </a:extLst>
            </p:cNvPr>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4" name="Shape 2038">
              <a:extLst>
                <a:ext uri="{FF2B5EF4-FFF2-40B4-BE49-F238E27FC236}">
                  <a16:creationId xmlns="" xmlns:a16="http://schemas.microsoft.com/office/drawing/2014/main" id="{B0F082C3-2D90-0748-A7A0-255F69507823}"/>
                </a:ext>
              </a:extLst>
            </p:cNvPr>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5" name="Shape 2040">
              <a:extLst>
                <a:ext uri="{FF2B5EF4-FFF2-40B4-BE49-F238E27FC236}">
                  <a16:creationId xmlns="" xmlns:a16="http://schemas.microsoft.com/office/drawing/2014/main" id="{47D0260D-5166-B34C-9AAA-AC747C1E1A05}"/>
                </a:ext>
              </a:extLst>
            </p:cNvPr>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6" name="Shape 2041">
              <a:extLst>
                <a:ext uri="{FF2B5EF4-FFF2-40B4-BE49-F238E27FC236}">
                  <a16:creationId xmlns="" xmlns:a16="http://schemas.microsoft.com/office/drawing/2014/main" id="{755D81A8-CE40-0A4D-8298-484B3B65A318}"/>
                </a:ext>
              </a:extLst>
            </p:cNvPr>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7" name="Shape 2042">
              <a:extLst>
                <a:ext uri="{FF2B5EF4-FFF2-40B4-BE49-F238E27FC236}">
                  <a16:creationId xmlns="" xmlns:a16="http://schemas.microsoft.com/office/drawing/2014/main" id="{19725EB2-53C7-7C42-9787-68D58A7DBA79}"/>
                </a:ext>
              </a:extLst>
            </p:cNvPr>
            <p:cNvSpPr/>
            <p:nvPr/>
          </p:nvSpPr>
          <p:spPr>
            <a:xfrm>
              <a:off x="2979925" y="1055254"/>
              <a:ext cx="543118" cy="437886"/>
            </a:xfrm>
            <a:custGeom>
              <a:avLst/>
              <a:gdLst/>
              <a:ahLst/>
              <a:cxnLst/>
              <a:rect l="0" t="0" r="0" b="0"/>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8" name="Shape 2043">
              <a:extLst>
                <a:ext uri="{FF2B5EF4-FFF2-40B4-BE49-F238E27FC236}">
                  <a16:creationId xmlns="" xmlns:a16="http://schemas.microsoft.com/office/drawing/2014/main" id="{5D3A5A28-E952-3049-B2FE-4C076E2239A1}"/>
                </a:ext>
              </a:extLst>
            </p:cNvPr>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9" name="Shape 2044">
              <a:extLst>
                <a:ext uri="{FF2B5EF4-FFF2-40B4-BE49-F238E27FC236}">
                  <a16:creationId xmlns="" xmlns:a16="http://schemas.microsoft.com/office/drawing/2014/main" id="{ECAF0C88-66E4-3F43-ABA1-0C33583F419B}"/>
                </a:ext>
              </a:extLst>
            </p:cNvPr>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0" name="Shape 2045">
              <a:extLst>
                <a:ext uri="{FF2B5EF4-FFF2-40B4-BE49-F238E27FC236}">
                  <a16:creationId xmlns="" xmlns:a16="http://schemas.microsoft.com/office/drawing/2014/main" id="{6EF3DF0F-32ED-8044-BBB5-883BA9BB07F6}"/>
                </a:ext>
              </a:extLst>
            </p:cNvPr>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1" name="Shape 2046">
              <a:extLst>
                <a:ext uri="{FF2B5EF4-FFF2-40B4-BE49-F238E27FC236}">
                  <a16:creationId xmlns="" xmlns:a16="http://schemas.microsoft.com/office/drawing/2014/main" id="{5E39E0CD-9285-3F4C-86DE-899FB72DD302}"/>
                </a:ext>
              </a:extLst>
            </p:cNvPr>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2" name="Shape 2047">
              <a:extLst>
                <a:ext uri="{FF2B5EF4-FFF2-40B4-BE49-F238E27FC236}">
                  <a16:creationId xmlns="" xmlns:a16="http://schemas.microsoft.com/office/drawing/2014/main" id="{3BC2FB0D-D1A7-BB43-BDD5-121B5841DBA2}"/>
                </a:ext>
              </a:extLst>
            </p:cNvPr>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3" name="Shape 2048">
              <a:extLst>
                <a:ext uri="{FF2B5EF4-FFF2-40B4-BE49-F238E27FC236}">
                  <a16:creationId xmlns="" xmlns:a16="http://schemas.microsoft.com/office/drawing/2014/main" id="{6233E36B-9431-624D-904A-9A994A7A0169}"/>
                </a:ext>
              </a:extLst>
            </p:cNvPr>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4" name="Shape 2049">
              <a:extLst>
                <a:ext uri="{FF2B5EF4-FFF2-40B4-BE49-F238E27FC236}">
                  <a16:creationId xmlns="" xmlns:a16="http://schemas.microsoft.com/office/drawing/2014/main" id="{B34A3DDB-9B94-8845-B2DF-6650D46AC566}"/>
                </a:ext>
              </a:extLst>
            </p:cNvPr>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5" name="Shape 2050">
              <a:extLst>
                <a:ext uri="{FF2B5EF4-FFF2-40B4-BE49-F238E27FC236}">
                  <a16:creationId xmlns="" xmlns:a16="http://schemas.microsoft.com/office/drawing/2014/main" id="{F587D7BE-487C-A24C-ABD5-E32A99CBF89A}"/>
                </a:ext>
              </a:extLst>
            </p:cNvPr>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6" name="Shape 2051">
              <a:extLst>
                <a:ext uri="{FF2B5EF4-FFF2-40B4-BE49-F238E27FC236}">
                  <a16:creationId xmlns="" xmlns:a16="http://schemas.microsoft.com/office/drawing/2014/main" id="{5B90EF6A-5DEB-0448-9487-B46F2E9291F1}"/>
                </a:ext>
              </a:extLst>
            </p:cNvPr>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7" name="Shape 2053">
              <a:extLst>
                <a:ext uri="{FF2B5EF4-FFF2-40B4-BE49-F238E27FC236}">
                  <a16:creationId xmlns="" xmlns:a16="http://schemas.microsoft.com/office/drawing/2014/main" id="{8D0DECF9-3D9E-BC4A-85DD-B94CD04A985E}"/>
                </a:ext>
              </a:extLst>
            </p:cNvPr>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54">
              <a:extLst>
                <a:ext uri="{FF2B5EF4-FFF2-40B4-BE49-F238E27FC236}">
                  <a16:creationId xmlns="" xmlns:a16="http://schemas.microsoft.com/office/drawing/2014/main" id="{92FA8EEF-57DA-8245-BF37-4F568A507C17}"/>
                </a:ext>
              </a:extLst>
            </p:cNvPr>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55">
              <a:extLst>
                <a:ext uri="{FF2B5EF4-FFF2-40B4-BE49-F238E27FC236}">
                  <a16:creationId xmlns="" xmlns:a16="http://schemas.microsoft.com/office/drawing/2014/main" id="{0984FD89-192E-C14B-8A8F-742602E9A3FA}"/>
                </a:ext>
              </a:extLst>
            </p:cNvPr>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56">
              <a:extLst>
                <a:ext uri="{FF2B5EF4-FFF2-40B4-BE49-F238E27FC236}">
                  <a16:creationId xmlns="" xmlns:a16="http://schemas.microsoft.com/office/drawing/2014/main" id="{CFDB610E-0F75-2D41-B8FF-7DE021C73978}"/>
                </a:ext>
              </a:extLst>
            </p:cNvPr>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57">
              <a:extLst>
                <a:ext uri="{FF2B5EF4-FFF2-40B4-BE49-F238E27FC236}">
                  <a16:creationId xmlns="" xmlns:a16="http://schemas.microsoft.com/office/drawing/2014/main" id="{99E9748F-03B2-9345-ABBB-F62C75E0C265}"/>
                </a:ext>
              </a:extLst>
            </p:cNvPr>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solidFill>
              <a:srgbClr val="0070C0"/>
            </a:solidFill>
            <a:ln w="3175" cap="flat" cmpd="sng">
              <a:solidFill>
                <a:srgbClr val="FFFFFF"/>
              </a:solidFill>
              <a:prstDash val="solid"/>
              <a:miter/>
              <a:headEnd type="none" w="med" len="med"/>
              <a:tailEnd type="none" w="med" len="med"/>
            </a:ln>
            <a:effectLst>
              <a:outerShdw blurRad="50800" dist="38100" dir="8100000" algn="tr" rotWithShape="0">
                <a:prstClr val="black">
                  <a:alpha val="40000"/>
                </a:prstClr>
              </a:outerShdw>
            </a:effectLst>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142" name="TextBox 5">
            <a:extLst>
              <a:ext uri="{FF2B5EF4-FFF2-40B4-BE49-F238E27FC236}">
                <a16:creationId xmlns="" xmlns:a16="http://schemas.microsoft.com/office/drawing/2014/main" id="{BB105CE2-7CCD-0441-ABE6-4B0C65EBD536}"/>
              </a:ext>
            </a:extLst>
          </p:cNvPr>
          <p:cNvSpPr txBox="1"/>
          <p:nvPr/>
        </p:nvSpPr>
        <p:spPr>
          <a:xfrm>
            <a:off x="8322219" y="1140366"/>
            <a:ext cx="3100337" cy="1231106"/>
          </a:xfrm>
          <a:prstGeom prst="rect">
            <a:avLst/>
          </a:prstGeom>
          <a:noFill/>
        </p:spPr>
        <p:txBody>
          <a:bodyPr wrap="square" rtlCol="0">
            <a:spAutoFit/>
          </a:bodyPr>
          <a:lstStyle/>
          <a:p>
            <a:pPr algn="r"/>
            <a:r>
              <a:rPr lang="en-IE" dirty="0">
                <a:solidFill>
                  <a:srgbClr val="002060"/>
                </a:solidFill>
                <a:latin typeface="Arial" charset="0"/>
                <a:ea typeface="Arial" charset="0"/>
                <a:cs typeface="Arial" charset="0"/>
              </a:rPr>
              <a:t># 12 countries</a:t>
            </a:r>
          </a:p>
          <a:p>
            <a:pPr algn="r"/>
            <a:r>
              <a:rPr lang="en-IE" dirty="0">
                <a:solidFill>
                  <a:srgbClr val="002060"/>
                </a:solidFill>
                <a:latin typeface="Arial" charset="0"/>
                <a:ea typeface="Arial" charset="0"/>
                <a:cs typeface="Arial" charset="0"/>
              </a:rPr>
              <a:t>#13 Research Institutions</a:t>
            </a:r>
          </a:p>
          <a:p>
            <a:pPr algn="r"/>
            <a:r>
              <a:rPr lang="en-IE" dirty="0">
                <a:solidFill>
                  <a:srgbClr val="002060"/>
                </a:solidFill>
                <a:latin typeface="Arial" charset="0"/>
                <a:ea typeface="Arial" charset="0"/>
                <a:cs typeface="Arial" charset="0"/>
              </a:rPr>
              <a:t>#1 Foundation</a:t>
            </a:r>
          </a:p>
          <a:p>
            <a:pPr algn="r"/>
            <a:endParaRPr lang="en-IE" sz="2000" dirty="0">
              <a:solidFill>
                <a:srgbClr val="002060"/>
              </a:solidFill>
              <a:latin typeface="Arial" charset="0"/>
              <a:ea typeface="Arial" charset="0"/>
              <a:cs typeface="Arial" charset="0"/>
            </a:endParaRPr>
          </a:p>
        </p:txBody>
      </p:sp>
      <p:pic>
        <p:nvPicPr>
          <p:cNvPr id="12" name="image71.png">
            <a:extLst>
              <a:ext uri="{FF2B5EF4-FFF2-40B4-BE49-F238E27FC236}">
                <a16:creationId xmlns="" xmlns:a16="http://schemas.microsoft.com/office/drawing/2014/main" id="{FA221D07-E495-E249-AFF6-F4403055722C}"/>
              </a:ext>
            </a:extLst>
          </p:cNvPr>
          <p:cNvPicPr/>
          <p:nvPr/>
        </p:nvPicPr>
        <p:blipFill>
          <a:blip r:embed="rId2"/>
          <a:srcRect/>
          <a:stretch>
            <a:fillRect/>
          </a:stretch>
        </p:blipFill>
        <p:spPr>
          <a:xfrm>
            <a:off x="946866" y="5109027"/>
            <a:ext cx="2105724" cy="602497"/>
          </a:xfrm>
          <a:prstGeom prst="rect">
            <a:avLst/>
          </a:prstGeom>
          <a:ln/>
        </p:spPr>
      </p:pic>
      <p:sp>
        <p:nvSpPr>
          <p:cNvPr id="83" name="Titolo 1"/>
          <p:cNvSpPr>
            <a:spLocks noGrp="1"/>
          </p:cNvSpPr>
          <p:nvPr>
            <p:ph type="title"/>
          </p:nvPr>
        </p:nvSpPr>
        <p:spPr>
          <a:xfrm>
            <a:off x="2846363" y="-231790"/>
            <a:ext cx="8610600" cy="1293028"/>
          </a:xfrm>
        </p:spPr>
        <p:txBody>
          <a:bodyPr/>
          <a:lstStyle/>
          <a:p>
            <a:pPr algn="r"/>
            <a:r>
              <a:rPr lang="en-GB" b="1" dirty="0"/>
              <a:t>WP8 partners</a:t>
            </a:r>
          </a:p>
        </p:txBody>
      </p:sp>
      <p:sp>
        <p:nvSpPr>
          <p:cNvPr id="2" name="Rettangolo 1"/>
          <p:cNvSpPr/>
          <p:nvPr/>
        </p:nvSpPr>
        <p:spPr>
          <a:xfrm>
            <a:off x="6223698" y="2655144"/>
            <a:ext cx="5734903" cy="584775"/>
          </a:xfrm>
          <a:prstGeom prst="rect">
            <a:avLst/>
          </a:prstGeom>
        </p:spPr>
        <p:txBody>
          <a:bodyPr wrap="none">
            <a:spAutoFit/>
          </a:bodyPr>
          <a:lstStyle/>
          <a:p>
            <a:pPr algn="r"/>
            <a:r>
              <a:rPr lang="en-IE" sz="3200" b="1" dirty="0">
                <a:solidFill>
                  <a:srgbClr val="00B0F0"/>
                </a:solidFill>
                <a:latin typeface="Arial" charset="0"/>
                <a:ea typeface="Arial" charset="0"/>
                <a:cs typeface="Arial" charset="0"/>
              </a:rPr>
              <a:t>～30% ERVO 2019 attendees</a:t>
            </a:r>
          </a:p>
        </p:txBody>
      </p:sp>
      <p:grpSp>
        <p:nvGrpSpPr>
          <p:cNvPr id="8" name="Gruppo 7"/>
          <p:cNvGrpSpPr/>
          <p:nvPr/>
        </p:nvGrpSpPr>
        <p:grpSpPr>
          <a:xfrm>
            <a:off x="942612" y="848772"/>
            <a:ext cx="7808312" cy="4862752"/>
            <a:chOff x="942612" y="848772"/>
            <a:chExt cx="7808312" cy="4862752"/>
          </a:xfrm>
        </p:grpSpPr>
        <p:pic>
          <p:nvPicPr>
            <p:cNvPr id="14" name="image75.png">
              <a:extLst>
                <a:ext uri="{FF2B5EF4-FFF2-40B4-BE49-F238E27FC236}">
                  <a16:creationId xmlns="" xmlns:a16="http://schemas.microsoft.com/office/drawing/2014/main" id="{CF9B5EE2-BA53-D44C-A3F5-A8F6A390B460}"/>
                </a:ext>
              </a:extLst>
            </p:cNvPr>
            <p:cNvPicPr/>
            <p:nvPr/>
          </p:nvPicPr>
          <p:blipFill>
            <a:blip r:embed="rId3"/>
            <a:srcRect/>
            <a:stretch>
              <a:fillRect/>
            </a:stretch>
          </p:blipFill>
          <p:spPr>
            <a:xfrm>
              <a:off x="942612" y="4618515"/>
              <a:ext cx="1838865" cy="349095"/>
            </a:xfrm>
            <a:prstGeom prst="rect">
              <a:avLst/>
            </a:prstGeom>
            <a:ln/>
          </p:spPr>
        </p:pic>
        <p:pic>
          <p:nvPicPr>
            <p:cNvPr id="19" name="image60.jpg" descr="http://www.upc.edu/cdsarti/martech/imagenes/logos/logo-utm.jpg">
              <a:extLst>
                <a:ext uri="{FF2B5EF4-FFF2-40B4-BE49-F238E27FC236}">
                  <a16:creationId xmlns="" xmlns:a16="http://schemas.microsoft.com/office/drawing/2014/main" id="{2BE12F44-58B6-E54A-9F49-FE9085C9E2C2}"/>
                </a:ext>
              </a:extLst>
            </p:cNvPr>
            <p:cNvPicPr/>
            <p:nvPr/>
          </p:nvPicPr>
          <p:blipFill>
            <a:blip r:embed="rId4"/>
            <a:srcRect/>
            <a:stretch>
              <a:fillRect/>
            </a:stretch>
          </p:blipFill>
          <p:spPr>
            <a:xfrm>
              <a:off x="3358073" y="5090363"/>
              <a:ext cx="1637970" cy="414908"/>
            </a:xfrm>
            <a:prstGeom prst="rect">
              <a:avLst/>
            </a:prstGeom>
            <a:ln/>
          </p:spPr>
        </p:pic>
        <p:pic>
          <p:nvPicPr>
            <p:cNvPr id="22" name="image73.png">
              <a:extLst>
                <a:ext uri="{FF2B5EF4-FFF2-40B4-BE49-F238E27FC236}">
                  <a16:creationId xmlns="" xmlns:a16="http://schemas.microsoft.com/office/drawing/2014/main" id="{5DC42DFC-678B-D74A-BDA2-697CBF303553}"/>
                </a:ext>
              </a:extLst>
            </p:cNvPr>
            <p:cNvPicPr/>
            <p:nvPr/>
          </p:nvPicPr>
          <p:blipFill>
            <a:blip r:embed="rId5"/>
            <a:srcRect/>
            <a:stretch>
              <a:fillRect/>
            </a:stretch>
          </p:blipFill>
          <p:spPr>
            <a:xfrm>
              <a:off x="5461887" y="5244648"/>
              <a:ext cx="3285317" cy="466876"/>
            </a:xfrm>
            <a:prstGeom prst="rect">
              <a:avLst/>
            </a:prstGeom>
            <a:ln/>
          </p:spPr>
        </p:pic>
        <p:pic>
          <p:nvPicPr>
            <p:cNvPr id="82" name="Immagine 81">
              <a:extLst>
                <a:ext uri="{FF2B5EF4-FFF2-40B4-BE49-F238E27FC236}">
                  <a16:creationId xmlns="" xmlns:a16="http://schemas.microsoft.com/office/drawing/2014/main" id="{5992F1F9-79E4-E446-AC8D-688AE11F5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6563" y="3548565"/>
              <a:ext cx="1443734" cy="738493"/>
            </a:xfrm>
            <a:prstGeom prst="rect">
              <a:avLst/>
            </a:prstGeom>
          </p:spPr>
        </p:pic>
        <p:pic>
          <p:nvPicPr>
            <p:cNvPr id="18" name="image59.png">
              <a:extLst>
                <a:ext uri="{FF2B5EF4-FFF2-40B4-BE49-F238E27FC236}">
                  <a16:creationId xmlns="" xmlns:a16="http://schemas.microsoft.com/office/drawing/2014/main" id="{06CDDEB8-E8D7-A447-B3FA-F31A3A6BB78D}"/>
                </a:ext>
              </a:extLst>
            </p:cNvPr>
            <p:cNvPicPr/>
            <p:nvPr/>
          </p:nvPicPr>
          <p:blipFill>
            <a:blip r:embed="rId7"/>
            <a:srcRect/>
            <a:stretch>
              <a:fillRect/>
            </a:stretch>
          </p:blipFill>
          <p:spPr>
            <a:xfrm>
              <a:off x="3192440" y="848772"/>
              <a:ext cx="2451012" cy="602497"/>
            </a:xfrm>
            <a:prstGeom prst="rect">
              <a:avLst/>
            </a:prstGeom>
            <a:ln/>
          </p:spPr>
        </p:pic>
        <p:pic>
          <p:nvPicPr>
            <p:cNvPr id="4" name="Immagin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674" y="3221073"/>
              <a:ext cx="1279294" cy="404305"/>
            </a:xfrm>
            <a:prstGeom prst="rect">
              <a:avLst/>
            </a:prstGeom>
          </p:spPr>
        </p:pic>
        <p:pic>
          <p:nvPicPr>
            <p:cNvPr id="5" name="Immagin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9498" y="2769243"/>
              <a:ext cx="1561198" cy="929285"/>
            </a:xfrm>
            <a:prstGeom prst="rect">
              <a:avLst/>
            </a:prstGeom>
          </p:spPr>
        </p:pic>
        <p:pic>
          <p:nvPicPr>
            <p:cNvPr id="6" name="Immagin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6784" y="2478030"/>
              <a:ext cx="426670" cy="622370"/>
            </a:xfrm>
            <a:prstGeom prst="rect">
              <a:avLst/>
            </a:prstGeom>
          </p:spPr>
        </p:pic>
        <p:pic>
          <p:nvPicPr>
            <p:cNvPr id="7" name="Immagin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8660" y="3935368"/>
              <a:ext cx="1182264" cy="710331"/>
            </a:xfrm>
            <a:prstGeom prst="rect">
              <a:avLst/>
            </a:prstGeom>
          </p:spPr>
        </p:pic>
        <p:pic>
          <p:nvPicPr>
            <p:cNvPr id="9" name="Immagin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90026" y="3326411"/>
              <a:ext cx="874488" cy="528537"/>
            </a:xfrm>
            <a:prstGeom prst="rect">
              <a:avLst/>
            </a:prstGeom>
          </p:spPr>
        </p:pic>
        <p:pic>
          <p:nvPicPr>
            <p:cNvPr id="21" name="Immagine 20"/>
            <p:cNvPicPr>
              <a:picLocks noChangeAspect="1"/>
            </p:cNvPicPr>
            <p:nvPr/>
          </p:nvPicPr>
          <p:blipFill rotWithShape="1">
            <a:blip r:embed="rId13">
              <a:extLst>
                <a:ext uri="{28A0092B-C50C-407E-A947-70E740481C1C}">
                  <a14:useLocalDpi xmlns:a14="http://schemas.microsoft.com/office/drawing/2010/main" val="0"/>
                </a:ext>
              </a:extLst>
            </a:blip>
            <a:srcRect t="40263" b="29555"/>
            <a:stretch/>
          </p:blipFill>
          <p:spPr>
            <a:xfrm>
              <a:off x="3388638" y="4365092"/>
              <a:ext cx="1445926" cy="436412"/>
            </a:xfrm>
            <a:prstGeom prst="rect">
              <a:avLst/>
            </a:prstGeom>
          </p:spPr>
        </p:pic>
        <p:pic>
          <p:nvPicPr>
            <p:cNvPr id="25" name="Immagine 24"/>
            <p:cNvPicPr>
              <a:picLocks noChangeAspect="1"/>
            </p:cNvPicPr>
            <p:nvPr/>
          </p:nvPicPr>
          <p:blipFill rotWithShape="1">
            <a:blip r:embed="rId14">
              <a:extLst>
                <a:ext uri="{28A0092B-C50C-407E-A947-70E740481C1C}">
                  <a14:useLocalDpi xmlns:a14="http://schemas.microsoft.com/office/drawing/2010/main" val="0"/>
                </a:ext>
              </a:extLst>
            </a:blip>
            <a:srcRect r="82263"/>
            <a:stretch/>
          </p:blipFill>
          <p:spPr>
            <a:xfrm>
              <a:off x="4134812" y="2480597"/>
              <a:ext cx="422859" cy="661214"/>
            </a:xfrm>
            <a:prstGeom prst="rect">
              <a:avLst/>
            </a:prstGeom>
          </p:spPr>
        </p:pic>
        <p:pic>
          <p:nvPicPr>
            <p:cNvPr id="11" name="Immagine 10"/>
            <p:cNvPicPr>
              <a:picLocks noChangeAspect="1"/>
            </p:cNvPicPr>
            <p:nvPr/>
          </p:nvPicPr>
          <p:blipFill rotWithShape="1">
            <a:blip r:embed="rId15">
              <a:extLst>
                <a:ext uri="{28A0092B-C50C-407E-A947-70E740481C1C}">
                  <a14:useLocalDpi xmlns:a14="http://schemas.microsoft.com/office/drawing/2010/main" val="0"/>
                </a:ext>
              </a:extLst>
            </a:blip>
            <a:srcRect l="16959" r="20283" b="22666"/>
            <a:stretch/>
          </p:blipFill>
          <p:spPr>
            <a:xfrm>
              <a:off x="6789306" y="1334314"/>
              <a:ext cx="1040928" cy="681621"/>
            </a:xfrm>
            <a:prstGeom prst="rect">
              <a:avLst/>
            </a:prstGeom>
          </p:spPr>
        </p:pic>
      </p:grpSp>
    </p:spTree>
    <p:extLst>
      <p:ext uri="{BB962C8B-B14F-4D97-AF65-F5344CB8AC3E}">
        <p14:creationId xmlns:p14="http://schemas.microsoft.com/office/powerpoint/2010/main" val="424191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98771" y="6302829"/>
            <a:ext cx="5587212" cy="44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uppo 7"/>
          <p:cNvGrpSpPr/>
          <p:nvPr/>
        </p:nvGrpSpPr>
        <p:grpSpPr>
          <a:xfrm>
            <a:off x="906128" y="471556"/>
            <a:ext cx="5865912" cy="3939540"/>
            <a:chOff x="609662" y="1176560"/>
            <a:chExt cx="5865912" cy="3939540"/>
          </a:xfrm>
        </p:grpSpPr>
        <p:sp>
          <p:nvSpPr>
            <p:cNvPr id="3" name="Rettangolo arrotondato 2"/>
            <p:cNvSpPr/>
            <p:nvPr/>
          </p:nvSpPr>
          <p:spPr>
            <a:xfrm>
              <a:off x="609662" y="1421295"/>
              <a:ext cx="5083200" cy="3036536"/>
            </a:xfrm>
            <a:prstGeom prst="roundRect">
              <a:avLst/>
            </a:prstGeom>
            <a:solidFill>
              <a:srgbClr val="0070C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sellaDiTesto 3"/>
            <p:cNvSpPr txBox="1"/>
            <p:nvPr/>
          </p:nvSpPr>
          <p:spPr>
            <a:xfrm>
              <a:off x="4026663" y="1176560"/>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S</a:t>
              </a:r>
            </a:p>
          </p:txBody>
        </p:sp>
        <p:sp>
          <p:nvSpPr>
            <p:cNvPr id="7" name="CasellaDiTesto 6">
              <a:extLst>
                <a:ext uri="{FF2B5EF4-FFF2-40B4-BE49-F238E27FC236}">
                  <a16:creationId xmlns="" xmlns:a16="http://schemas.microsoft.com/office/drawing/2014/main" id="{162BEF81-CB8E-F14F-BF64-3772BF73C467}"/>
                </a:ext>
              </a:extLst>
            </p:cNvPr>
            <p:cNvSpPr txBox="1"/>
            <p:nvPr/>
          </p:nvSpPr>
          <p:spPr>
            <a:xfrm>
              <a:off x="829782" y="1632126"/>
              <a:ext cx="4575368" cy="2616101"/>
            </a:xfrm>
            <a:prstGeom prst="rect">
              <a:avLst/>
            </a:prstGeom>
            <a:noFill/>
          </p:spPr>
          <p:txBody>
            <a:bodyPr wrap="square" rtlCol="0">
              <a:spAutoFit/>
            </a:bodyPr>
            <a:lstStyle/>
            <a:p>
              <a:pPr marL="285750" indent="-285750" algn="just">
                <a:spcBef>
                  <a:spcPts val="3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Advanced community with a high degree of coordination, established reputation and networking</a:t>
              </a:r>
              <a:r>
                <a:rPr lang="en-GB" sz="1400" dirty="0">
                  <a:solidFill>
                    <a:srgbClr val="002060"/>
                  </a:solidFill>
                  <a:latin typeface="Arial" panose="020B0604020202020204" pitchFamily="34" charset="0"/>
                  <a:cs typeface="Arial" panose="020B0604020202020204" pitchFamily="34" charset="0"/>
                </a:rPr>
                <a:t>, attained through the two previous FP7 grants, but also ERVO, IRSO, OFEG, EurOcean, EMB/ERVO WG on ERVs, etc.</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Multidisciplinary, intersectoral and international consortium</a:t>
              </a:r>
              <a:r>
                <a:rPr lang="en-GB" sz="1400" dirty="0">
                  <a:solidFill>
                    <a:srgbClr val="002060"/>
                  </a:solidFill>
                  <a:latin typeface="Arial" panose="020B0604020202020204" pitchFamily="34" charset="0"/>
                  <a:cs typeface="Arial" panose="020B0604020202020204" pitchFamily="34" charset="0"/>
                </a:rPr>
                <a:t>, combining expertise and knowledge from multiple developers and operators in the Marine environment/ecosystem/sector </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Access to state-of-the-art vessels and equipment and highly skilled personnel</a:t>
              </a:r>
              <a:endParaRPr lang="it-IT" sz="1400" b="1" dirty="0">
                <a:solidFill>
                  <a:srgbClr val="002060"/>
                </a:solidFill>
                <a:latin typeface="Arial" panose="020B0604020202020204" pitchFamily="34" charset="0"/>
                <a:cs typeface="Arial" panose="020B0604020202020204" pitchFamily="34" charset="0"/>
              </a:endParaRPr>
            </a:p>
          </p:txBody>
        </p:sp>
      </p:grpSp>
      <p:sp>
        <p:nvSpPr>
          <p:cNvPr id="15" name="Titolo 1"/>
          <p:cNvSpPr txBox="1">
            <a:spLocks/>
          </p:cNvSpPr>
          <p:nvPr/>
        </p:nvSpPr>
        <p:spPr>
          <a:xfrm>
            <a:off x="2503540" y="-272348"/>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200" b="1" i="1" cap="none" dirty="0"/>
              <a:t>Developing </a:t>
            </a:r>
            <a:r>
              <a:rPr lang="en-GB" sz="3200" b="1" i="1" cap="none" dirty="0" err="1"/>
              <a:t>Eurofleets</a:t>
            </a:r>
            <a:r>
              <a:rPr lang="en-GB" sz="3200" b="1" i="1" cap="none" dirty="0"/>
              <a:t> Strategic Plan</a:t>
            </a:r>
            <a:br>
              <a:rPr lang="en-GB" sz="3200" b="1" i="1" cap="none" dirty="0"/>
            </a:br>
            <a:r>
              <a:rPr lang="en-GB" sz="1900" i="1" cap="none" dirty="0"/>
              <a:t>Brainstorming session – first outcomes</a:t>
            </a:r>
          </a:p>
        </p:txBody>
      </p:sp>
      <p:grpSp>
        <p:nvGrpSpPr>
          <p:cNvPr id="12" name="Gruppo 11"/>
          <p:cNvGrpSpPr/>
          <p:nvPr/>
        </p:nvGrpSpPr>
        <p:grpSpPr>
          <a:xfrm>
            <a:off x="5878393" y="579515"/>
            <a:ext cx="5252062" cy="3547374"/>
            <a:chOff x="672987" y="3362779"/>
            <a:chExt cx="5041430" cy="3608155"/>
          </a:xfrm>
        </p:grpSpPr>
        <p:sp>
          <p:nvSpPr>
            <p:cNvPr id="13" name="Rettangolo arrotondato 12"/>
            <p:cNvSpPr/>
            <p:nvPr/>
          </p:nvSpPr>
          <p:spPr>
            <a:xfrm>
              <a:off x="961896" y="3538880"/>
              <a:ext cx="4752521" cy="3049718"/>
            </a:xfrm>
            <a:prstGeom prst="round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672987" y="3362779"/>
              <a:ext cx="2448911" cy="3608155"/>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W</a:t>
              </a:r>
            </a:p>
          </p:txBody>
        </p:sp>
      </p:grpSp>
      <p:grpSp>
        <p:nvGrpSpPr>
          <p:cNvPr id="17" name="Gruppo 16"/>
          <p:cNvGrpSpPr/>
          <p:nvPr/>
        </p:nvGrpSpPr>
        <p:grpSpPr>
          <a:xfrm>
            <a:off x="900061" y="3393772"/>
            <a:ext cx="5507426" cy="3385070"/>
            <a:chOff x="1006084" y="2990685"/>
            <a:chExt cx="5102356" cy="4947571"/>
          </a:xfrm>
        </p:grpSpPr>
        <p:sp>
          <p:nvSpPr>
            <p:cNvPr id="18" name="Rettangolo arrotondato 17"/>
            <p:cNvSpPr/>
            <p:nvPr/>
          </p:nvSpPr>
          <p:spPr>
            <a:xfrm>
              <a:off x="1006084" y="3538043"/>
              <a:ext cx="4670701" cy="4400213"/>
            </a:xfrm>
            <a:prstGeom prst="round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p:cNvSpPr txBox="1"/>
            <p:nvPr/>
          </p:nvSpPr>
          <p:spPr>
            <a:xfrm>
              <a:off x="3659529" y="2990685"/>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O</a:t>
              </a:r>
            </a:p>
          </p:txBody>
        </p:sp>
      </p:grpSp>
      <p:grpSp>
        <p:nvGrpSpPr>
          <p:cNvPr id="27" name="Gruppo 26"/>
          <p:cNvGrpSpPr/>
          <p:nvPr/>
        </p:nvGrpSpPr>
        <p:grpSpPr>
          <a:xfrm>
            <a:off x="5878393" y="3610479"/>
            <a:ext cx="5252062" cy="3939540"/>
            <a:chOff x="785355" y="3307421"/>
            <a:chExt cx="4662085" cy="5757976"/>
          </a:xfrm>
        </p:grpSpPr>
        <p:sp>
          <p:nvSpPr>
            <p:cNvPr id="28" name="Rettangolo arrotondato 27"/>
            <p:cNvSpPr/>
            <p:nvPr/>
          </p:nvSpPr>
          <p:spPr>
            <a:xfrm>
              <a:off x="1005387" y="3578873"/>
              <a:ext cx="4442053" cy="4400212"/>
            </a:xfrm>
            <a:prstGeom prst="roundRect">
              <a:avLst/>
            </a:prstGeom>
            <a:solidFill>
              <a:srgbClr val="FF93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785355" y="3307421"/>
              <a:ext cx="2448911" cy="5757976"/>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T</a:t>
              </a:r>
            </a:p>
          </p:txBody>
        </p:sp>
      </p:grpSp>
      <p:sp>
        <p:nvSpPr>
          <p:cNvPr id="5" name="Rettangolo 4"/>
          <p:cNvSpPr/>
          <p:nvPr/>
        </p:nvSpPr>
        <p:spPr>
          <a:xfrm rot="16200000">
            <a:off x="-416096" y="5082804"/>
            <a:ext cx="2069797"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OPPORTUNITIES</a:t>
            </a:r>
          </a:p>
        </p:txBody>
      </p:sp>
      <p:sp>
        <p:nvSpPr>
          <p:cNvPr id="31" name="Rettangolo 30"/>
          <p:cNvSpPr/>
          <p:nvPr/>
        </p:nvSpPr>
        <p:spPr>
          <a:xfrm rot="16200000">
            <a:off x="-185264" y="2256659"/>
            <a:ext cx="1608133" cy="369332"/>
          </a:xfrm>
          <a:prstGeom prst="rect">
            <a:avLst/>
          </a:prstGeom>
        </p:spPr>
        <p:txBody>
          <a:bodyPr wrap="none">
            <a:spAutoFit/>
          </a:bodyPr>
          <a:lstStyle/>
          <a:p>
            <a:pPr algn="ctr"/>
            <a:r>
              <a:rPr lang="en-GB" b="1" dirty="0">
                <a:solidFill>
                  <a:srgbClr val="002060"/>
                </a:solidFill>
                <a:latin typeface="Arial" panose="020B0604020202020204" pitchFamily="34" charset="0"/>
                <a:cs typeface="Arial" panose="020B0604020202020204" pitchFamily="34" charset="0"/>
              </a:rPr>
              <a:t>STRENGTHS</a:t>
            </a:r>
          </a:p>
        </p:txBody>
      </p:sp>
      <p:sp>
        <p:nvSpPr>
          <p:cNvPr id="32" name="Rettangolo 31"/>
          <p:cNvSpPr/>
          <p:nvPr/>
        </p:nvSpPr>
        <p:spPr>
          <a:xfrm rot="5400000">
            <a:off x="10811406" y="4869594"/>
            <a:ext cx="1257652"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THREATS</a:t>
            </a:r>
          </a:p>
        </p:txBody>
      </p:sp>
      <p:sp>
        <p:nvSpPr>
          <p:cNvPr id="33" name="Rettangolo 32"/>
          <p:cNvSpPr/>
          <p:nvPr/>
        </p:nvSpPr>
        <p:spPr>
          <a:xfrm rot="5400000">
            <a:off x="10527160" y="2043449"/>
            <a:ext cx="1826142"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WEAKNESSES</a:t>
            </a:r>
          </a:p>
        </p:txBody>
      </p:sp>
      <p:sp>
        <p:nvSpPr>
          <p:cNvPr id="26" name="CasellaDiTesto 25">
            <a:extLst>
              <a:ext uri="{FF2B5EF4-FFF2-40B4-BE49-F238E27FC236}">
                <a16:creationId xmlns="" xmlns:a16="http://schemas.microsoft.com/office/drawing/2014/main" id="{E4359390-4A52-CA49-B212-02244998BB3B}"/>
              </a:ext>
            </a:extLst>
          </p:cNvPr>
          <p:cNvSpPr txBox="1"/>
          <p:nvPr/>
        </p:nvSpPr>
        <p:spPr>
          <a:xfrm>
            <a:off x="6222077" y="833227"/>
            <a:ext cx="4617659" cy="2908489"/>
          </a:xfrm>
          <a:prstGeom prst="rect">
            <a:avLst/>
          </a:prstGeom>
          <a:noFill/>
        </p:spPr>
        <p:txBody>
          <a:bodyPr wrap="square" rtlCol="0">
            <a:spAutoFit/>
          </a:bodyPr>
          <a:lstStyle/>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Fragmentation and often duplication of effort, and inefficiencies in both financial and ecological terms in the operation of these costly RIs</a:t>
            </a:r>
            <a:r>
              <a:rPr lang="it-IT" sz="1400" dirty="0">
                <a:solidFill>
                  <a:schemeClr val="bg1">
                    <a:lumMod val="85000"/>
                  </a:schemeClr>
                </a:solidFill>
                <a:latin typeface="Arial" panose="020B0604020202020204" pitchFamily="34" charset="0"/>
                <a:cs typeface="Arial" panose="020B0604020202020204" pitchFamily="34" charset="0"/>
              </a:rPr>
              <a:t>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Dispersed community, no endured formal structure to build on our strengths, lack of a common vision, we are not yet “One Voice”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National over European/community interests, different agendas of the members states, different agendas inside the consortium</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Failure to acknowledge that there are competitors to RV operators for some operations e.g. satellite community </a:t>
            </a:r>
            <a:endParaRPr lang="it-IT" sz="1400" dirty="0">
              <a:solidFill>
                <a:schemeClr val="bg1">
                  <a:lumMod val="85000"/>
                </a:schemeClr>
              </a:solidFill>
              <a:latin typeface="Arial" panose="020B0604020202020204" pitchFamily="34" charset="0"/>
              <a:cs typeface="Arial" panose="020B0604020202020204" pitchFamily="34" charset="0"/>
            </a:endParaRPr>
          </a:p>
        </p:txBody>
      </p:sp>
      <p:sp>
        <p:nvSpPr>
          <p:cNvPr id="34" name="CasellaDiTesto 33">
            <a:extLst>
              <a:ext uri="{FF2B5EF4-FFF2-40B4-BE49-F238E27FC236}">
                <a16:creationId xmlns="" xmlns:a16="http://schemas.microsoft.com/office/drawing/2014/main" id="{EB6A4347-8515-4847-98DB-8FAAD510EEE8}"/>
              </a:ext>
            </a:extLst>
          </p:cNvPr>
          <p:cNvSpPr txBox="1"/>
          <p:nvPr/>
        </p:nvSpPr>
        <p:spPr>
          <a:xfrm>
            <a:off x="1027985" y="3801408"/>
            <a:ext cx="4792690" cy="3062377"/>
          </a:xfrm>
          <a:prstGeom prst="rect">
            <a:avLst/>
          </a:prstGeom>
          <a:noFill/>
        </p:spPr>
        <p:txBody>
          <a:bodyPr wrap="square" rtlCol="0">
            <a:spAutoFit/>
          </a:bodyPr>
          <a:lstStyle/>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Provide more efficient service, vessels and fleet can be flagships, new technologies like telepresence can improve our outreach and visibility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Innovation into reducing POB (Person on Board) and fuel footprint, platform base for new autonomous </a:t>
            </a:r>
            <a:endParaRPr lang="it-IT" sz="1400" dirty="0">
              <a:solidFill>
                <a:schemeClr val="bg1">
                  <a:lumMod val="85000"/>
                </a:schemeClr>
              </a:solidFill>
              <a:latin typeface="Arial" panose="020B0604020202020204" pitchFamily="34" charset="0"/>
              <a:cs typeface="Arial" panose="020B0604020202020204" pitchFamily="34" charset="0"/>
            </a:endParaRP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Much demand for multi-disciplinary and collaborative use of vessels</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Grow public interest in environment problems </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Increasing interest in collaborative methods for research from both academia and industry</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Implementation of EOOS and ESFRI structures like EMSO, ICOS, </a:t>
            </a:r>
            <a:r>
              <a:rPr lang="en-GB" sz="1400" dirty="0" err="1">
                <a:solidFill>
                  <a:schemeClr val="bg1">
                    <a:lumMod val="85000"/>
                  </a:schemeClr>
                </a:solidFill>
                <a:latin typeface="Arial" panose="020B0604020202020204" pitchFamily="34" charset="0"/>
                <a:cs typeface="Arial" panose="020B0604020202020204" pitchFamily="34" charset="0"/>
              </a:rPr>
              <a:t>LifeWatch</a:t>
            </a:r>
            <a:r>
              <a:rPr lang="en-GB" sz="1400" dirty="0">
                <a:solidFill>
                  <a:schemeClr val="bg1">
                    <a:lumMod val="85000"/>
                  </a:schemeClr>
                </a:solidFill>
                <a:latin typeface="Arial" panose="020B0604020202020204" pitchFamily="34" charset="0"/>
                <a:cs typeface="Arial" panose="020B0604020202020204" pitchFamily="34" charset="0"/>
              </a:rPr>
              <a:t>, EMBRC</a:t>
            </a:r>
            <a:r>
              <a:rPr lang="it-IT" sz="1400" dirty="0">
                <a:solidFill>
                  <a:schemeClr val="bg1">
                    <a:lumMod val="85000"/>
                  </a:schemeClr>
                </a:solidFill>
                <a:latin typeface="Arial" panose="020B0604020202020204" pitchFamily="34" charset="0"/>
                <a:cs typeface="Arial" panose="020B0604020202020204" pitchFamily="34" charset="0"/>
              </a:rPr>
              <a:t> </a:t>
            </a:r>
            <a:endParaRPr lang="en-GB" sz="1400" dirty="0">
              <a:solidFill>
                <a:schemeClr val="bg1">
                  <a:lumMod val="85000"/>
                </a:schemeClr>
              </a:solidFill>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 xmlns:a16="http://schemas.microsoft.com/office/drawing/2014/main" id="{E4359390-4A52-CA49-B212-02244998BB3B}"/>
              </a:ext>
            </a:extLst>
          </p:cNvPr>
          <p:cNvSpPr txBox="1"/>
          <p:nvPr/>
        </p:nvSpPr>
        <p:spPr>
          <a:xfrm>
            <a:off x="6190346" y="3830877"/>
            <a:ext cx="4802566" cy="2769989"/>
          </a:xfrm>
          <a:prstGeom prst="rect">
            <a:avLst/>
          </a:prstGeom>
          <a:noFill/>
        </p:spPr>
        <p:txBody>
          <a:bodyPr wrap="square" rtlCol="0">
            <a:spAutoFit/>
          </a:bodyPr>
          <a:lstStyle/>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Insufficient funding for investment in new RVs and/or modernization/upgrading of existing ones</a:t>
            </a:r>
            <a:r>
              <a:rPr lang="it-IT" sz="1400" dirty="0">
                <a:solidFill>
                  <a:schemeClr val="bg1">
                    <a:lumMod val="85000"/>
                  </a:schemeClr>
                </a:solidFill>
                <a:latin typeface="Arial" panose="020B0604020202020204" pitchFamily="34" charset="0"/>
                <a:cs typeface="Arial" panose="020B0604020202020204" pitchFamily="34" charset="0"/>
              </a:rPr>
              <a:t>, </a:t>
            </a:r>
            <a:r>
              <a:rPr lang="en-GB" sz="1400" dirty="0">
                <a:solidFill>
                  <a:schemeClr val="bg1">
                    <a:lumMod val="85000"/>
                  </a:schemeClr>
                </a:solidFill>
                <a:latin typeface="Arial" panose="020B0604020202020204" pitchFamily="34" charset="0"/>
                <a:cs typeface="Arial" panose="020B0604020202020204" pitchFamily="34" charset="0"/>
              </a:rPr>
              <a:t>operations, </a:t>
            </a:r>
            <a:r>
              <a:rPr lang="en" sz="1400" dirty="0">
                <a:solidFill>
                  <a:schemeClr val="bg1">
                    <a:lumMod val="85000"/>
                  </a:schemeClr>
                </a:solidFill>
                <a:latin typeface="Arial" panose="020B0604020202020204" pitchFamily="34" charset="0"/>
                <a:cs typeface="Arial" panose="020B0604020202020204" pitchFamily="34" charset="0"/>
              </a:rPr>
              <a:t>maintenance and upkeep of vessels and equipment</a:t>
            </a:r>
          </a:p>
          <a:p>
            <a:pPr marL="285750" lvl="0" indent="-285750" algn="just">
              <a:spcBef>
                <a:spcPts val="600"/>
              </a:spcBef>
              <a:buFont typeface="Wingdings" charset="2"/>
              <a:buChar char="ü"/>
            </a:pPr>
            <a:r>
              <a:rPr lang="en" sz="1400" dirty="0">
                <a:solidFill>
                  <a:schemeClr val="bg1">
                    <a:lumMod val="85000"/>
                  </a:schemeClr>
                </a:solidFill>
                <a:latin typeface="Arial" panose="020B0604020202020204" pitchFamily="34" charset="0"/>
                <a:cs typeface="Arial" panose="020B0604020202020204" pitchFamily="34" charset="0"/>
              </a:rPr>
              <a:t>Changing political focus across each member country can lead to uncertainty of funding</a:t>
            </a:r>
            <a:r>
              <a:rPr lang="it-IT" sz="1400" dirty="0">
                <a:solidFill>
                  <a:schemeClr val="bg1">
                    <a:lumMod val="85000"/>
                  </a:schemeClr>
                </a:solidFill>
                <a:latin typeface="Arial" panose="020B0604020202020204" pitchFamily="34" charset="0"/>
                <a:cs typeface="Arial" panose="020B0604020202020204" pitchFamily="34" charset="0"/>
              </a:rPr>
              <a:t> </a:t>
            </a:r>
            <a:r>
              <a:rPr lang="en-GB" sz="1400" dirty="0">
                <a:solidFill>
                  <a:schemeClr val="bg1">
                    <a:lumMod val="85000"/>
                  </a:schemeClr>
                </a:solidFill>
                <a:latin typeface="Arial" panose="020B0604020202020204" pitchFamily="34" charset="0"/>
                <a:cs typeface="Arial" panose="020B0604020202020204" pitchFamily="34" charset="0"/>
              </a:rPr>
              <a:t>for the long term</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Diversity in national capacity, differences in ways of RV operations, national sentiments and interests</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Lack of long-term vision and political strategy for a sustainable RV programme</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Not innovating as fast as single autonomous equipment </a:t>
            </a:r>
          </a:p>
        </p:txBody>
      </p:sp>
    </p:spTree>
    <p:extLst>
      <p:ext uri="{BB962C8B-B14F-4D97-AF65-F5344CB8AC3E}">
        <p14:creationId xmlns:p14="http://schemas.microsoft.com/office/powerpoint/2010/main" val="11602776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98771" y="6302829"/>
            <a:ext cx="5587212" cy="44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uppo 7"/>
          <p:cNvGrpSpPr/>
          <p:nvPr/>
        </p:nvGrpSpPr>
        <p:grpSpPr>
          <a:xfrm>
            <a:off x="906128" y="471556"/>
            <a:ext cx="5865912" cy="3939540"/>
            <a:chOff x="609662" y="1176560"/>
            <a:chExt cx="5865912" cy="3939540"/>
          </a:xfrm>
        </p:grpSpPr>
        <p:sp>
          <p:nvSpPr>
            <p:cNvPr id="3" name="Rettangolo arrotondato 2"/>
            <p:cNvSpPr/>
            <p:nvPr/>
          </p:nvSpPr>
          <p:spPr>
            <a:xfrm>
              <a:off x="609662" y="1421295"/>
              <a:ext cx="5083200" cy="3036536"/>
            </a:xfrm>
            <a:prstGeom prst="roundRect">
              <a:avLst/>
            </a:prstGeom>
            <a:solidFill>
              <a:srgbClr val="0070C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sellaDiTesto 3"/>
            <p:cNvSpPr txBox="1"/>
            <p:nvPr/>
          </p:nvSpPr>
          <p:spPr>
            <a:xfrm>
              <a:off x="4026663" y="1176560"/>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S</a:t>
              </a:r>
            </a:p>
          </p:txBody>
        </p:sp>
      </p:grpSp>
      <p:sp>
        <p:nvSpPr>
          <p:cNvPr id="15" name="Titolo 1"/>
          <p:cNvSpPr txBox="1">
            <a:spLocks/>
          </p:cNvSpPr>
          <p:nvPr/>
        </p:nvSpPr>
        <p:spPr>
          <a:xfrm>
            <a:off x="2503540" y="-272348"/>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200" b="1" i="1" cap="none" dirty="0"/>
              <a:t>Developing </a:t>
            </a:r>
            <a:r>
              <a:rPr lang="en-GB" sz="3200" b="1" i="1" cap="none" dirty="0" err="1"/>
              <a:t>Eurofleets</a:t>
            </a:r>
            <a:r>
              <a:rPr lang="en-GB" sz="3200" b="1" i="1" cap="none" dirty="0"/>
              <a:t> Strategic Plan</a:t>
            </a:r>
            <a:br>
              <a:rPr lang="en-GB" sz="3200" b="1" i="1" cap="none" dirty="0"/>
            </a:br>
            <a:r>
              <a:rPr lang="en-GB" sz="1900" i="1" cap="none" dirty="0"/>
              <a:t>Brainstorming session – first outcomes</a:t>
            </a:r>
          </a:p>
        </p:txBody>
      </p:sp>
      <p:grpSp>
        <p:nvGrpSpPr>
          <p:cNvPr id="12" name="Gruppo 11"/>
          <p:cNvGrpSpPr/>
          <p:nvPr/>
        </p:nvGrpSpPr>
        <p:grpSpPr>
          <a:xfrm>
            <a:off x="5878393" y="579515"/>
            <a:ext cx="5252062" cy="3547374"/>
            <a:chOff x="672987" y="3362779"/>
            <a:chExt cx="5041430" cy="3608155"/>
          </a:xfrm>
        </p:grpSpPr>
        <p:sp>
          <p:nvSpPr>
            <p:cNvPr id="13" name="Rettangolo arrotondato 12"/>
            <p:cNvSpPr/>
            <p:nvPr/>
          </p:nvSpPr>
          <p:spPr>
            <a:xfrm>
              <a:off x="961896" y="3538880"/>
              <a:ext cx="4752521" cy="3049718"/>
            </a:xfrm>
            <a:prstGeom prst="round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672987" y="3362779"/>
              <a:ext cx="2448911" cy="3608155"/>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W</a:t>
              </a:r>
            </a:p>
          </p:txBody>
        </p:sp>
      </p:grpSp>
      <p:sp>
        <p:nvSpPr>
          <p:cNvPr id="16" name="CasellaDiTesto 15">
            <a:extLst>
              <a:ext uri="{FF2B5EF4-FFF2-40B4-BE49-F238E27FC236}">
                <a16:creationId xmlns="" xmlns:a16="http://schemas.microsoft.com/office/drawing/2014/main" id="{E4359390-4A52-CA49-B212-02244998BB3B}"/>
              </a:ext>
            </a:extLst>
          </p:cNvPr>
          <p:cNvSpPr txBox="1"/>
          <p:nvPr/>
        </p:nvSpPr>
        <p:spPr>
          <a:xfrm>
            <a:off x="6222077" y="833227"/>
            <a:ext cx="4617659" cy="2908489"/>
          </a:xfrm>
          <a:prstGeom prst="rect">
            <a:avLst/>
          </a:prstGeom>
          <a:noFill/>
        </p:spPr>
        <p:txBody>
          <a:bodyPr wrap="square" rtlCol="0">
            <a:spAutoFit/>
          </a:bodyPr>
          <a:lstStyle/>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Fragmentation and often duplication of effort</a:t>
            </a:r>
            <a:r>
              <a:rPr lang="en-GB" sz="1400" dirty="0">
                <a:solidFill>
                  <a:srgbClr val="002060"/>
                </a:solidFill>
                <a:latin typeface="Arial" panose="020B0604020202020204" pitchFamily="34" charset="0"/>
                <a:cs typeface="Arial" panose="020B0604020202020204" pitchFamily="34" charset="0"/>
              </a:rPr>
              <a:t>, and inefficiencies in both financial and ecological terms in the operation of these costly RIs</a:t>
            </a:r>
            <a:r>
              <a:rPr lang="it-IT" sz="1400" dirty="0">
                <a:solidFill>
                  <a:srgbClr val="002060"/>
                </a:solidFill>
                <a:latin typeface="Arial" panose="020B0604020202020204" pitchFamily="34" charset="0"/>
                <a:cs typeface="Arial" panose="020B0604020202020204" pitchFamily="34" charset="0"/>
              </a:rPr>
              <a:t> </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Dispersed community</a:t>
            </a:r>
            <a:r>
              <a:rPr lang="en-GB" sz="1400" dirty="0">
                <a:solidFill>
                  <a:srgbClr val="002060"/>
                </a:solidFill>
                <a:latin typeface="Arial" panose="020B0604020202020204" pitchFamily="34" charset="0"/>
                <a:cs typeface="Arial" panose="020B0604020202020204" pitchFamily="34" charset="0"/>
              </a:rPr>
              <a:t>, no endured formal structure to build on our strengths, </a:t>
            </a:r>
            <a:r>
              <a:rPr lang="en-GB" sz="1400" b="1" dirty="0">
                <a:solidFill>
                  <a:srgbClr val="002060"/>
                </a:solidFill>
                <a:latin typeface="Arial" panose="020B0604020202020204" pitchFamily="34" charset="0"/>
                <a:cs typeface="Arial" panose="020B0604020202020204" pitchFamily="34" charset="0"/>
              </a:rPr>
              <a:t>lack of a common vision</a:t>
            </a:r>
            <a:r>
              <a:rPr lang="en-GB" sz="1400" dirty="0">
                <a:solidFill>
                  <a:srgbClr val="002060"/>
                </a:solidFill>
                <a:latin typeface="Arial" panose="020B0604020202020204" pitchFamily="34" charset="0"/>
                <a:cs typeface="Arial" panose="020B0604020202020204" pitchFamily="34" charset="0"/>
              </a:rPr>
              <a:t>, we are not yet “One Voice” </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National over European/community interests</a:t>
            </a:r>
            <a:r>
              <a:rPr lang="en-GB" sz="1400" dirty="0">
                <a:solidFill>
                  <a:srgbClr val="002060"/>
                </a:solidFill>
                <a:latin typeface="Arial" panose="020B0604020202020204" pitchFamily="34" charset="0"/>
                <a:cs typeface="Arial" panose="020B0604020202020204" pitchFamily="34" charset="0"/>
              </a:rPr>
              <a:t>, different agendas of the members states, different agendas inside the consortium</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Failure to acknowledge that there are competitors</a:t>
            </a:r>
            <a:r>
              <a:rPr lang="en-GB" sz="1400" dirty="0">
                <a:solidFill>
                  <a:srgbClr val="002060"/>
                </a:solidFill>
                <a:latin typeface="Arial" panose="020B0604020202020204" pitchFamily="34" charset="0"/>
                <a:cs typeface="Arial" panose="020B0604020202020204" pitchFamily="34" charset="0"/>
              </a:rPr>
              <a:t> to RV operators for some operations e.g. satellite community </a:t>
            </a:r>
            <a:endParaRPr lang="it-IT" sz="1400" dirty="0">
              <a:solidFill>
                <a:srgbClr val="002060"/>
              </a:solidFill>
              <a:latin typeface="Arial" panose="020B0604020202020204" pitchFamily="34" charset="0"/>
              <a:cs typeface="Arial" panose="020B0604020202020204" pitchFamily="34" charset="0"/>
            </a:endParaRPr>
          </a:p>
        </p:txBody>
      </p:sp>
      <p:grpSp>
        <p:nvGrpSpPr>
          <p:cNvPr id="17" name="Gruppo 16"/>
          <p:cNvGrpSpPr/>
          <p:nvPr/>
        </p:nvGrpSpPr>
        <p:grpSpPr>
          <a:xfrm>
            <a:off x="900061" y="3393772"/>
            <a:ext cx="5507426" cy="3385070"/>
            <a:chOff x="1006084" y="2990685"/>
            <a:chExt cx="5102356" cy="4947571"/>
          </a:xfrm>
        </p:grpSpPr>
        <p:sp>
          <p:nvSpPr>
            <p:cNvPr id="18" name="Rettangolo arrotondato 17"/>
            <p:cNvSpPr/>
            <p:nvPr/>
          </p:nvSpPr>
          <p:spPr>
            <a:xfrm>
              <a:off x="1006084" y="3538043"/>
              <a:ext cx="4670701" cy="4400213"/>
            </a:xfrm>
            <a:prstGeom prst="round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p:cNvSpPr txBox="1"/>
            <p:nvPr/>
          </p:nvSpPr>
          <p:spPr>
            <a:xfrm>
              <a:off x="3659529" y="2990685"/>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O</a:t>
              </a:r>
            </a:p>
          </p:txBody>
        </p:sp>
      </p:grpSp>
      <p:grpSp>
        <p:nvGrpSpPr>
          <p:cNvPr id="27" name="Gruppo 26"/>
          <p:cNvGrpSpPr/>
          <p:nvPr/>
        </p:nvGrpSpPr>
        <p:grpSpPr>
          <a:xfrm>
            <a:off x="5878393" y="3610479"/>
            <a:ext cx="5252062" cy="3939540"/>
            <a:chOff x="785355" y="3307421"/>
            <a:chExt cx="4662085" cy="5757976"/>
          </a:xfrm>
        </p:grpSpPr>
        <p:sp>
          <p:nvSpPr>
            <p:cNvPr id="28" name="Rettangolo arrotondato 27"/>
            <p:cNvSpPr/>
            <p:nvPr/>
          </p:nvSpPr>
          <p:spPr>
            <a:xfrm>
              <a:off x="1005387" y="3578873"/>
              <a:ext cx="4442053" cy="4400212"/>
            </a:xfrm>
            <a:prstGeom prst="roundRect">
              <a:avLst/>
            </a:prstGeom>
            <a:solidFill>
              <a:srgbClr val="FF93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785355" y="3307421"/>
              <a:ext cx="2448911" cy="5757976"/>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T</a:t>
              </a:r>
            </a:p>
          </p:txBody>
        </p:sp>
      </p:grpSp>
      <p:sp>
        <p:nvSpPr>
          <p:cNvPr id="5" name="Rettangolo 4"/>
          <p:cNvSpPr/>
          <p:nvPr/>
        </p:nvSpPr>
        <p:spPr>
          <a:xfrm rot="16200000">
            <a:off x="-416096" y="5082804"/>
            <a:ext cx="2069797" cy="369332"/>
          </a:xfrm>
          <a:prstGeom prst="rect">
            <a:avLst/>
          </a:prstGeom>
        </p:spPr>
        <p:txBody>
          <a:bodyPr wrap="none">
            <a:spAutoFit/>
          </a:bodyPr>
          <a:lstStyle/>
          <a:p>
            <a:pPr algn="ctr"/>
            <a:r>
              <a:rPr lang="en-GB" b="1">
                <a:solidFill>
                  <a:schemeClr val="bg1">
                    <a:lumMod val="85000"/>
                  </a:schemeClr>
                </a:solidFill>
                <a:latin typeface="Arial" panose="020B0604020202020204" pitchFamily="34" charset="0"/>
                <a:cs typeface="Arial" panose="020B0604020202020204" pitchFamily="34" charset="0"/>
              </a:rPr>
              <a:t>OPPORTUNITIES</a:t>
            </a:r>
            <a:endParaRPr lang="en-GB" b="1" dirty="0">
              <a:solidFill>
                <a:schemeClr val="bg1">
                  <a:lumMod val="85000"/>
                </a:schemeClr>
              </a:solidFill>
              <a:latin typeface="Arial" panose="020B0604020202020204" pitchFamily="34" charset="0"/>
              <a:cs typeface="Arial" panose="020B0604020202020204" pitchFamily="34" charset="0"/>
            </a:endParaRPr>
          </a:p>
        </p:txBody>
      </p:sp>
      <p:sp>
        <p:nvSpPr>
          <p:cNvPr id="31" name="Rettangolo 30"/>
          <p:cNvSpPr/>
          <p:nvPr/>
        </p:nvSpPr>
        <p:spPr>
          <a:xfrm rot="16200000">
            <a:off x="-185264" y="2256659"/>
            <a:ext cx="1608133"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STRENGTHS</a:t>
            </a:r>
          </a:p>
        </p:txBody>
      </p:sp>
      <p:sp>
        <p:nvSpPr>
          <p:cNvPr id="32" name="Rettangolo 31"/>
          <p:cNvSpPr/>
          <p:nvPr/>
        </p:nvSpPr>
        <p:spPr>
          <a:xfrm rot="5400000">
            <a:off x="10811406" y="4869594"/>
            <a:ext cx="1257652"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THREATS</a:t>
            </a:r>
          </a:p>
        </p:txBody>
      </p:sp>
      <p:sp>
        <p:nvSpPr>
          <p:cNvPr id="33" name="Rettangolo 32"/>
          <p:cNvSpPr/>
          <p:nvPr/>
        </p:nvSpPr>
        <p:spPr>
          <a:xfrm rot="5400000">
            <a:off x="10527160" y="2043449"/>
            <a:ext cx="1826142" cy="369332"/>
          </a:xfrm>
          <a:prstGeom prst="rect">
            <a:avLst/>
          </a:prstGeom>
        </p:spPr>
        <p:txBody>
          <a:bodyPr wrap="none">
            <a:spAutoFit/>
          </a:bodyPr>
          <a:lstStyle/>
          <a:p>
            <a:pPr algn="ctr"/>
            <a:r>
              <a:rPr lang="en-GB" b="1" dirty="0">
                <a:solidFill>
                  <a:srgbClr val="002060"/>
                </a:solidFill>
                <a:latin typeface="Arial" panose="020B0604020202020204" pitchFamily="34" charset="0"/>
                <a:cs typeface="Arial" panose="020B0604020202020204" pitchFamily="34" charset="0"/>
              </a:rPr>
              <a:t>WEAKNESSES</a:t>
            </a:r>
          </a:p>
        </p:txBody>
      </p:sp>
      <p:sp>
        <p:nvSpPr>
          <p:cNvPr id="26" name="CasellaDiTesto 25">
            <a:extLst>
              <a:ext uri="{FF2B5EF4-FFF2-40B4-BE49-F238E27FC236}">
                <a16:creationId xmlns="" xmlns:a16="http://schemas.microsoft.com/office/drawing/2014/main" id="{162BEF81-CB8E-F14F-BF64-3772BF73C467}"/>
              </a:ext>
            </a:extLst>
          </p:cNvPr>
          <p:cNvSpPr txBox="1"/>
          <p:nvPr/>
        </p:nvSpPr>
        <p:spPr>
          <a:xfrm>
            <a:off x="1126248" y="927122"/>
            <a:ext cx="4575368" cy="2616101"/>
          </a:xfrm>
          <a:prstGeom prst="rect">
            <a:avLst/>
          </a:prstGeom>
          <a:noFill/>
        </p:spPr>
        <p:txBody>
          <a:bodyPr wrap="square" rtlCol="0">
            <a:spAutoFit/>
          </a:bodyPr>
          <a:lstStyle/>
          <a:p>
            <a:pPr marL="285750" indent="-285750" algn="just">
              <a:spcBef>
                <a:spcPts val="3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Advanced community with a high degree of coordination, established reputation and networking, attained through the two previous FP7 grants, but also ERVO, IRSO, OFEG, EurOcean, EMB/ERVO WG on ERVs, etc.</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Multidisciplinary, intersectoral and international consortium, combining expertise and knowledge from multiple developers and operators in the Marine environment/ecosystem/sector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Access to state-of-the-art vessels and equipment and highly skilled personnel</a:t>
            </a:r>
            <a:endParaRPr lang="it-IT" sz="1400" dirty="0">
              <a:solidFill>
                <a:schemeClr val="bg1">
                  <a:lumMod val="85000"/>
                </a:schemeClr>
              </a:solidFill>
              <a:latin typeface="Arial" panose="020B0604020202020204" pitchFamily="34" charset="0"/>
              <a:cs typeface="Arial" panose="020B0604020202020204" pitchFamily="34" charset="0"/>
            </a:endParaRPr>
          </a:p>
        </p:txBody>
      </p:sp>
      <p:sp>
        <p:nvSpPr>
          <p:cNvPr id="34" name="CasellaDiTesto 33">
            <a:extLst>
              <a:ext uri="{FF2B5EF4-FFF2-40B4-BE49-F238E27FC236}">
                <a16:creationId xmlns="" xmlns:a16="http://schemas.microsoft.com/office/drawing/2014/main" id="{EB6A4347-8515-4847-98DB-8FAAD510EEE8}"/>
              </a:ext>
            </a:extLst>
          </p:cNvPr>
          <p:cNvSpPr txBox="1"/>
          <p:nvPr/>
        </p:nvSpPr>
        <p:spPr>
          <a:xfrm>
            <a:off x="1027985" y="3801408"/>
            <a:ext cx="4792690" cy="3062377"/>
          </a:xfrm>
          <a:prstGeom prst="rect">
            <a:avLst/>
          </a:prstGeom>
          <a:noFill/>
        </p:spPr>
        <p:txBody>
          <a:bodyPr wrap="square" rtlCol="0">
            <a:spAutoFit/>
          </a:bodyPr>
          <a:lstStyle/>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Provide more efficient service, vessels and fleet can be flagships, new technologies like telepresence can improve our outreach and visibility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Innovation into reducing POB (Person on Board) and fuel footprint, platform base for new autonomous </a:t>
            </a:r>
            <a:endParaRPr lang="it-IT" sz="1400" dirty="0">
              <a:solidFill>
                <a:schemeClr val="bg1">
                  <a:lumMod val="85000"/>
                </a:schemeClr>
              </a:solidFill>
              <a:latin typeface="Arial" panose="020B0604020202020204" pitchFamily="34" charset="0"/>
              <a:cs typeface="Arial" panose="020B0604020202020204" pitchFamily="34" charset="0"/>
            </a:endParaRP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Much demand for multi-disciplinary and collaborative use of vessels</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Grow public interest in environment problems </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Increasing interest in collaborative methods for research from both academia and industry</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Implementation of EOOS and ESFRI structures like EMSO, ICOS, </a:t>
            </a:r>
            <a:r>
              <a:rPr lang="en-GB" sz="1400" dirty="0" err="1">
                <a:solidFill>
                  <a:schemeClr val="bg1">
                    <a:lumMod val="85000"/>
                  </a:schemeClr>
                </a:solidFill>
                <a:latin typeface="Arial" panose="020B0604020202020204" pitchFamily="34" charset="0"/>
                <a:cs typeface="Arial" panose="020B0604020202020204" pitchFamily="34" charset="0"/>
              </a:rPr>
              <a:t>LifeWatch</a:t>
            </a:r>
            <a:r>
              <a:rPr lang="en-GB" sz="1400" dirty="0">
                <a:solidFill>
                  <a:schemeClr val="bg1">
                    <a:lumMod val="85000"/>
                  </a:schemeClr>
                </a:solidFill>
                <a:latin typeface="Arial" panose="020B0604020202020204" pitchFamily="34" charset="0"/>
                <a:cs typeface="Arial" panose="020B0604020202020204" pitchFamily="34" charset="0"/>
              </a:rPr>
              <a:t>, EMBRC</a:t>
            </a:r>
            <a:r>
              <a:rPr lang="it-IT" sz="1400" dirty="0">
                <a:solidFill>
                  <a:schemeClr val="bg1">
                    <a:lumMod val="85000"/>
                  </a:schemeClr>
                </a:solidFill>
                <a:latin typeface="Arial" panose="020B0604020202020204" pitchFamily="34" charset="0"/>
                <a:cs typeface="Arial" panose="020B0604020202020204" pitchFamily="34" charset="0"/>
              </a:rPr>
              <a:t> </a:t>
            </a:r>
            <a:endParaRPr lang="en-GB" sz="1400" dirty="0">
              <a:solidFill>
                <a:schemeClr val="bg1">
                  <a:lumMod val="85000"/>
                </a:schemeClr>
              </a:solidFill>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 xmlns:a16="http://schemas.microsoft.com/office/drawing/2014/main" id="{E4359390-4A52-CA49-B212-02244998BB3B}"/>
              </a:ext>
            </a:extLst>
          </p:cNvPr>
          <p:cNvSpPr txBox="1"/>
          <p:nvPr/>
        </p:nvSpPr>
        <p:spPr>
          <a:xfrm>
            <a:off x="6190346" y="3830877"/>
            <a:ext cx="4802566" cy="2769989"/>
          </a:xfrm>
          <a:prstGeom prst="rect">
            <a:avLst/>
          </a:prstGeom>
          <a:noFill/>
        </p:spPr>
        <p:txBody>
          <a:bodyPr wrap="square" rtlCol="0">
            <a:spAutoFit/>
          </a:bodyPr>
          <a:lstStyle/>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Insufficient funding for investment in new RVs and/or modernization/upgrading of existing ones</a:t>
            </a:r>
            <a:r>
              <a:rPr lang="it-IT" sz="1400" dirty="0">
                <a:solidFill>
                  <a:schemeClr val="bg1">
                    <a:lumMod val="85000"/>
                  </a:schemeClr>
                </a:solidFill>
                <a:latin typeface="Arial" panose="020B0604020202020204" pitchFamily="34" charset="0"/>
                <a:cs typeface="Arial" panose="020B0604020202020204" pitchFamily="34" charset="0"/>
              </a:rPr>
              <a:t>, </a:t>
            </a:r>
            <a:r>
              <a:rPr lang="en-GB" sz="1400" dirty="0">
                <a:solidFill>
                  <a:schemeClr val="bg1">
                    <a:lumMod val="85000"/>
                  </a:schemeClr>
                </a:solidFill>
                <a:latin typeface="Arial" panose="020B0604020202020204" pitchFamily="34" charset="0"/>
                <a:cs typeface="Arial" panose="020B0604020202020204" pitchFamily="34" charset="0"/>
              </a:rPr>
              <a:t>operations, </a:t>
            </a:r>
            <a:r>
              <a:rPr lang="en" sz="1400" dirty="0">
                <a:solidFill>
                  <a:schemeClr val="bg1">
                    <a:lumMod val="85000"/>
                  </a:schemeClr>
                </a:solidFill>
                <a:latin typeface="Arial" panose="020B0604020202020204" pitchFamily="34" charset="0"/>
                <a:cs typeface="Arial" panose="020B0604020202020204" pitchFamily="34" charset="0"/>
              </a:rPr>
              <a:t>maintenance and upkeep of vessels and equipment</a:t>
            </a:r>
          </a:p>
          <a:p>
            <a:pPr marL="285750" lvl="0" indent="-285750" algn="just">
              <a:spcBef>
                <a:spcPts val="600"/>
              </a:spcBef>
              <a:buFont typeface="Wingdings" charset="2"/>
              <a:buChar char="ü"/>
            </a:pPr>
            <a:r>
              <a:rPr lang="en" sz="1400" dirty="0">
                <a:solidFill>
                  <a:schemeClr val="bg1">
                    <a:lumMod val="85000"/>
                  </a:schemeClr>
                </a:solidFill>
                <a:latin typeface="Arial" panose="020B0604020202020204" pitchFamily="34" charset="0"/>
                <a:cs typeface="Arial" panose="020B0604020202020204" pitchFamily="34" charset="0"/>
              </a:rPr>
              <a:t>Changing political focus across each member country can lead to uncertainty of funding</a:t>
            </a:r>
            <a:r>
              <a:rPr lang="it-IT" sz="1400" dirty="0">
                <a:solidFill>
                  <a:schemeClr val="bg1">
                    <a:lumMod val="85000"/>
                  </a:schemeClr>
                </a:solidFill>
                <a:latin typeface="Arial" panose="020B0604020202020204" pitchFamily="34" charset="0"/>
                <a:cs typeface="Arial" panose="020B0604020202020204" pitchFamily="34" charset="0"/>
              </a:rPr>
              <a:t> </a:t>
            </a:r>
            <a:r>
              <a:rPr lang="en-GB" sz="1400" dirty="0">
                <a:solidFill>
                  <a:schemeClr val="bg1">
                    <a:lumMod val="85000"/>
                  </a:schemeClr>
                </a:solidFill>
                <a:latin typeface="Arial" panose="020B0604020202020204" pitchFamily="34" charset="0"/>
                <a:cs typeface="Arial" panose="020B0604020202020204" pitchFamily="34" charset="0"/>
              </a:rPr>
              <a:t>for the long term</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Diversity in national capacity, differences in ways of RV operations, national sentiments and interests</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Lack of long-term vision and political strategy for a sustainable RV programme</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Not innovating as fast as single autonomous equipment </a:t>
            </a:r>
          </a:p>
        </p:txBody>
      </p:sp>
    </p:spTree>
    <p:extLst>
      <p:ext uri="{BB962C8B-B14F-4D97-AF65-F5344CB8AC3E}">
        <p14:creationId xmlns:p14="http://schemas.microsoft.com/office/powerpoint/2010/main" val="4370802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98771" y="6302829"/>
            <a:ext cx="5587212" cy="44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uppo 7"/>
          <p:cNvGrpSpPr/>
          <p:nvPr/>
        </p:nvGrpSpPr>
        <p:grpSpPr>
          <a:xfrm>
            <a:off x="906128" y="471556"/>
            <a:ext cx="5865912" cy="3939540"/>
            <a:chOff x="609662" y="1176560"/>
            <a:chExt cx="5865912" cy="3939540"/>
          </a:xfrm>
        </p:grpSpPr>
        <p:sp>
          <p:nvSpPr>
            <p:cNvPr id="3" name="Rettangolo arrotondato 2"/>
            <p:cNvSpPr/>
            <p:nvPr/>
          </p:nvSpPr>
          <p:spPr>
            <a:xfrm>
              <a:off x="609662" y="1421295"/>
              <a:ext cx="5083200" cy="3036536"/>
            </a:xfrm>
            <a:prstGeom prst="roundRect">
              <a:avLst/>
            </a:prstGeom>
            <a:solidFill>
              <a:srgbClr val="0070C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4" name="CasellaDiTesto 3"/>
            <p:cNvSpPr txBox="1"/>
            <p:nvPr/>
          </p:nvSpPr>
          <p:spPr>
            <a:xfrm>
              <a:off x="4026663" y="1176560"/>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S</a:t>
              </a:r>
            </a:p>
          </p:txBody>
        </p:sp>
      </p:grpSp>
      <p:sp>
        <p:nvSpPr>
          <p:cNvPr id="15" name="Titolo 1"/>
          <p:cNvSpPr txBox="1">
            <a:spLocks/>
          </p:cNvSpPr>
          <p:nvPr/>
        </p:nvSpPr>
        <p:spPr>
          <a:xfrm>
            <a:off x="2503540" y="-272348"/>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200" b="1" i="1" cap="none" dirty="0"/>
              <a:t>Developing </a:t>
            </a:r>
            <a:r>
              <a:rPr lang="en-GB" sz="3200" b="1" i="1" cap="none" dirty="0" err="1"/>
              <a:t>Eurofleets</a:t>
            </a:r>
            <a:r>
              <a:rPr lang="en-GB" sz="3200" b="1" i="1" cap="none" dirty="0"/>
              <a:t> Strategic Plan</a:t>
            </a:r>
            <a:br>
              <a:rPr lang="en-GB" sz="3200" b="1" i="1" cap="none" dirty="0"/>
            </a:br>
            <a:r>
              <a:rPr lang="en-GB" sz="1900" i="1" cap="none" dirty="0"/>
              <a:t>Brainstorming session – first outcomes</a:t>
            </a:r>
          </a:p>
        </p:txBody>
      </p:sp>
      <p:grpSp>
        <p:nvGrpSpPr>
          <p:cNvPr id="12" name="Gruppo 11"/>
          <p:cNvGrpSpPr/>
          <p:nvPr/>
        </p:nvGrpSpPr>
        <p:grpSpPr>
          <a:xfrm>
            <a:off x="5878393" y="579515"/>
            <a:ext cx="5252062" cy="3547374"/>
            <a:chOff x="672987" y="3362779"/>
            <a:chExt cx="5041430" cy="3608155"/>
          </a:xfrm>
        </p:grpSpPr>
        <p:sp>
          <p:nvSpPr>
            <p:cNvPr id="13" name="Rettangolo arrotondato 12"/>
            <p:cNvSpPr/>
            <p:nvPr/>
          </p:nvSpPr>
          <p:spPr>
            <a:xfrm>
              <a:off x="961896" y="3538880"/>
              <a:ext cx="4752521" cy="3049718"/>
            </a:xfrm>
            <a:prstGeom prst="round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672987" y="3362779"/>
              <a:ext cx="2448911" cy="3608155"/>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W</a:t>
              </a:r>
            </a:p>
          </p:txBody>
        </p:sp>
      </p:grpSp>
      <p:grpSp>
        <p:nvGrpSpPr>
          <p:cNvPr id="17" name="Gruppo 16"/>
          <p:cNvGrpSpPr/>
          <p:nvPr/>
        </p:nvGrpSpPr>
        <p:grpSpPr>
          <a:xfrm>
            <a:off x="900061" y="3393772"/>
            <a:ext cx="5507426" cy="3385070"/>
            <a:chOff x="1006084" y="2990685"/>
            <a:chExt cx="5102356" cy="4947571"/>
          </a:xfrm>
        </p:grpSpPr>
        <p:sp>
          <p:nvSpPr>
            <p:cNvPr id="18" name="Rettangolo arrotondato 17"/>
            <p:cNvSpPr/>
            <p:nvPr/>
          </p:nvSpPr>
          <p:spPr>
            <a:xfrm>
              <a:off x="1006084" y="3538043"/>
              <a:ext cx="4670701" cy="4400213"/>
            </a:xfrm>
            <a:prstGeom prst="round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p:cNvSpPr txBox="1"/>
            <p:nvPr/>
          </p:nvSpPr>
          <p:spPr>
            <a:xfrm>
              <a:off x="3659529" y="2990685"/>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O</a:t>
              </a:r>
            </a:p>
          </p:txBody>
        </p:sp>
      </p:grpSp>
      <p:sp>
        <p:nvSpPr>
          <p:cNvPr id="20" name="CasellaDiTesto 19">
            <a:extLst>
              <a:ext uri="{FF2B5EF4-FFF2-40B4-BE49-F238E27FC236}">
                <a16:creationId xmlns="" xmlns:a16="http://schemas.microsoft.com/office/drawing/2014/main" id="{EB6A4347-8515-4847-98DB-8FAAD510EEE8}"/>
              </a:ext>
            </a:extLst>
          </p:cNvPr>
          <p:cNvSpPr txBox="1"/>
          <p:nvPr/>
        </p:nvSpPr>
        <p:spPr>
          <a:xfrm>
            <a:off x="1027985" y="3801408"/>
            <a:ext cx="4792690" cy="3062377"/>
          </a:xfrm>
          <a:prstGeom prst="rect">
            <a:avLst/>
          </a:prstGeom>
          <a:noFill/>
        </p:spPr>
        <p:txBody>
          <a:bodyPr wrap="square" rtlCol="0">
            <a:spAutoFit/>
          </a:bodyPr>
          <a:lstStyle/>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Provide more efficient service</a:t>
            </a:r>
            <a:r>
              <a:rPr lang="en-GB" sz="1400" dirty="0">
                <a:solidFill>
                  <a:srgbClr val="002060"/>
                </a:solidFill>
                <a:latin typeface="Arial" panose="020B0604020202020204" pitchFamily="34" charset="0"/>
                <a:cs typeface="Arial" panose="020B0604020202020204" pitchFamily="34" charset="0"/>
              </a:rPr>
              <a:t>, vessels and fleet can be flagships, new technologies like telepresence can improve our outreach and visibility </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Innovation into</a:t>
            </a:r>
            <a:r>
              <a:rPr lang="en-GB" sz="1400" dirty="0">
                <a:solidFill>
                  <a:srgbClr val="002060"/>
                </a:solidFill>
                <a:latin typeface="Arial" panose="020B0604020202020204" pitchFamily="34" charset="0"/>
                <a:cs typeface="Arial" panose="020B0604020202020204" pitchFamily="34" charset="0"/>
              </a:rPr>
              <a:t> reducing POB (Person on Board) and fuel footprint, platform base for new autonomous </a:t>
            </a:r>
            <a:endParaRPr lang="it-IT" sz="1400" dirty="0">
              <a:solidFill>
                <a:srgbClr val="002060"/>
              </a:solidFill>
              <a:latin typeface="Arial" panose="020B0604020202020204" pitchFamily="34" charset="0"/>
              <a:cs typeface="Arial" panose="020B0604020202020204" pitchFamily="34" charset="0"/>
            </a:endParaRPr>
          </a:p>
          <a:p>
            <a:pPr marL="285750" lvl="0" indent="-285750" algn="just">
              <a:spcBef>
                <a:spcPts val="600"/>
              </a:spcBef>
              <a:buFont typeface="Wingdings" charset="2"/>
              <a:buChar char="ü"/>
            </a:pPr>
            <a:r>
              <a:rPr lang="en-GB" sz="1400" dirty="0">
                <a:solidFill>
                  <a:srgbClr val="002060"/>
                </a:solidFill>
                <a:latin typeface="Arial" panose="020B0604020202020204" pitchFamily="34" charset="0"/>
                <a:cs typeface="Arial" panose="020B0604020202020204" pitchFamily="34" charset="0"/>
              </a:rPr>
              <a:t>Much demand for </a:t>
            </a:r>
            <a:r>
              <a:rPr lang="en-GB" sz="1400" b="1" dirty="0">
                <a:solidFill>
                  <a:srgbClr val="002060"/>
                </a:solidFill>
                <a:latin typeface="Arial" panose="020B0604020202020204" pitchFamily="34" charset="0"/>
                <a:cs typeface="Arial" panose="020B0604020202020204" pitchFamily="34" charset="0"/>
              </a:rPr>
              <a:t>multi-disciplinary and collaborative use of vessels</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Grow public interest</a:t>
            </a:r>
            <a:r>
              <a:rPr lang="en-GB" sz="1400" dirty="0">
                <a:solidFill>
                  <a:srgbClr val="002060"/>
                </a:solidFill>
                <a:latin typeface="Arial" panose="020B0604020202020204" pitchFamily="34" charset="0"/>
                <a:cs typeface="Arial" panose="020B0604020202020204" pitchFamily="34" charset="0"/>
              </a:rPr>
              <a:t> in environment problems </a:t>
            </a:r>
          </a:p>
          <a:p>
            <a:pPr marL="285750" lvl="0" indent="-285750" algn="just">
              <a:spcBef>
                <a:spcPts val="600"/>
              </a:spcBef>
              <a:buFont typeface="Wingdings" charset="2"/>
              <a:buChar char="ü"/>
            </a:pPr>
            <a:r>
              <a:rPr lang="en-GB" sz="1400" dirty="0">
                <a:solidFill>
                  <a:srgbClr val="002060"/>
                </a:solidFill>
                <a:latin typeface="Arial" panose="020B0604020202020204" pitchFamily="34" charset="0"/>
                <a:cs typeface="Arial" panose="020B0604020202020204" pitchFamily="34" charset="0"/>
              </a:rPr>
              <a:t>Increasing interest in </a:t>
            </a:r>
            <a:r>
              <a:rPr lang="en-GB" sz="1400" b="1" dirty="0">
                <a:solidFill>
                  <a:srgbClr val="002060"/>
                </a:solidFill>
                <a:latin typeface="Arial" panose="020B0604020202020204" pitchFamily="34" charset="0"/>
                <a:cs typeface="Arial" panose="020B0604020202020204" pitchFamily="34" charset="0"/>
              </a:rPr>
              <a:t>collaborative methods</a:t>
            </a:r>
            <a:r>
              <a:rPr lang="en-GB" sz="1400" dirty="0">
                <a:solidFill>
                  <a:srgbClr val="002060"/>
                </a:solidFill>
                <a:latin typeface="Arial" panose="020B0604020202020204" pitchFamily="34" charset="0"/>
                <a:cs typeface="Arial" panose="020B0604020202020204" pitchFamily="34" charset="0"/>
              </a:rPr>
              <a:t> for research from both </a:t>
            </a:r>
            <a:r>
              <a:rPr lang="en-GB" sz="1400" b="1" dirty="0">
                <a:solidFill>
                  <a:srgbClr val="002060"/>
                </a:solidFill>
                <a:latin typeface="Arial" panose="020B0604020202020204" pitchFamily="34" charset="0"/>
                <a:cs typeface="Arial" panose="020B0604020202020204" pitchFamily="34" charset="0"/>
              </a:rPr>
              <a:t>academia and industry</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Implementation of EOOS and ESFRI structures</a:t>
            </a:r>
            <a:r>
              <a:rPr lang="en-GB" sz="1400" dirty="0">
                <a:solidFill>
                  <a:srgbClr val="002060"/>
                </a:solidFill>
                <a:latin typeface="Arial" panose="020B0604020202020204" pitchFamily="34" charset="0"/>
                <a:cs typeface="Arial" panose="020B0604020202020204" pitchFamily="34" charset="0"/>
              </a:rPr>
              <a:t> like EMSO, ICOS, </a:t>
            </a:r>
            <a:r>
              <a:rPr lang="en-GB" sz="1400" dirty="0" err="1">
                <a:solidFill>
                  <a:srgbClr val="002060"/>
                </a:solidFill>
                <a:latin typeface="Arial" panose="020B0604020202020204" pitchFamily="34" charset="0"/>
                <a:cs typeface="Arial" panose="020B0604020202020204" pitchFamily="34" charset="0"/>
              </a:rPr>
              <a:t>LifeWatch</a:t>
            </a:r>
            <a:r>
              <a:rPr lang="en-GB" sz="1400" dirty="0">
                <a:solidFill>
                  <a:srgbClr val="002060"/>
                </a:solidFill>
                <a:latin typeface="Arial" panose="020B0604020202020204" pitchFamily="34" charset="0"/>
                <a:cs typeface="Arial" panose="020B0604020202020204" pitchFamily="34" charset="0"/>
              </a:rPr>
              <a:t>, EMBRC</a:t>
            </a:r>
            <a:r>
              <a:rPr lang="it-IT" sz="1400" dirty="0">
                <a:solidFill>
                  <a:srgbClr val="002060"/>
                </a:solidFill>
                <a:latin typeface="Arial" panose="020B0604020202020204" pitchFamily="34" charset="0"/>
                <a:cs typeface="Arial" panose="020B0604020202020204" pitchFamily="34" charset="0"/>
              </a:rPr>
              <a:t> </a:t>
            </a:r>
            <a:endParaRPr lang="en-GB" sz="1400" dirty="0">
              <a:solidFill>
                <a:srgbClr val="002060"/>
              </a:solidFill>
              <a:latin typeface="Arial" panose="020B0604020202020204" pitchFamily="34" charset="0"/>
              <a:cs typeface="Arial" panose="020B0604020202020204" pitchFamily="34" charset="0"/>
            </a:endParaRPr>
          </a:p>
        </p:txBody>
      </p:sp>
      <p:grpSp>
        <p:nvGrpSpPr>
          <p:cNvPr id="27" name="Gruppo 26"/>
          <p:cNvGrpSpPr/>
          <p:nvPr/>
        </p:nvGrpSpPr>
        <p:grpSpPr>
          <a:xfrm>
            <a:off x="5878393" y="3610479"/>
            <a:ext cx="5252062" cy="3939540"/>
            <a:chOff x="785355" y="3307421"/>
            <a:chExt cx="4662085" cy="5757976"/>
          </a:xfrm>
        </p:grpSpPr>
        <p:sp>
          <p:nvSpPr>
            <p:cNvPr id="28" name="Rettangolo arrotondato 27"/>
            <p:cNvSpPr/>
            <p:nvPr/>
          </p:nvSpPr>
          <p:spPr>
            <a:xfrm>
              <a:off x="1005387" y="3578873"/>
              <a:ext cx="4442053" cy="4400212"/>
            </a:xfrm>
            <a:prstGeom prst="roundRect">
              <a:avLst/>
            </a:prstGeom>
            <a:solidFill>
              <a:srgbClr val="FF93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785355" y="3307421"/>
              <a:ext cx="2448911" cy="5757976"/>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T</a:t>
              </a:r>
            </a:p>
          </p:txBody>
        </p:sp>
      </p:grpSp>
      <p:sp>
        <p:nvSpPr>
          <p:cNvPr id="5" name="Rettangolo 4"/>
          <p:cNvSpPr/>
          <p:nvPr/>
        </p:nvSpPr>
        <p:spPr>
          <a:xfrm rot="16200000">
            <a:off x="-416096" y="5082804"/>
            <a:ext cx="2069797" cy="369332"/>
          </a:xfrm>
          <a:prstGeom prst="rect">
            <a:avLst/>
          </a:prstGeom>
        </p:spPr>
        <p:txBody>
          <a:bodyPr wrap="none">
            <a:spAutoFit/>
          </a:bodyPr>
          <a:lstStyle/>
          <a:p>
            <a:pPr algn="ctr"/>
            <a:r>
              <a:rPr lang="en-GB" b="1">
                <a:solidFill>
                  <a:srgbClr val="002060"/>
                </a:solidFill>
                <a:latin typeface="Arial" panose="020B0604020202020204" pitchFamily="34" charset="0"/>
                <a:cs typeface="Arial" panose="020B0604020202020204" pitchFamily="34" charset="0"/>
              </a:rPr>
              <a:t>OPPORTUNITIES</a:t>
            </a:r>
            <a:endParaRPr lang="en-GB" b="1" dirty="0">
              <a:solidFill>
                <a:srgbClr val="002060"/>
              </a:solidFill>
              <a:latin typeface="Arial" panose="020B0604020202020204" pitchFamily="34" charset="0"/>
              <a:cs typeface="Arial" panose="020B0604020202020204" pitchFamily="34" charset="0"/>
            </a:endParaRPr>
          </a:p>
        </p:txBody>
      </p:sp>
      <p:sp>
        <p:nvSpPr>
          <p:cNvPr id="31" name="Rettangolo 30"/>
          <p:cNvSpPr/>
          <p:nvPr/>
        </p:nvSpPr>
        <p:spPr>
          <a:xfrm rot="16200000">
            <a:off x="-185264" y="2256659"/>
            <a:ext cx="1608133"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STRENGTHS</a:t>
            </a:r>
          </a:p>
        </p:txBody>
      </p:sp>
      <p:sp>
        <p:nvSpPr>
          <p:cNvPr id="32" name="Rettangolo 31"/>
          <p:cNvSpPr/>
          <p:nvPr/>
        </p:nvSpPr>
        <p:spPr>
          <a:xfrm rot="5400000">
            <a:off x="10811406" y="4869594"/>
            <a:ext cx="1257652"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THREATS</a:t>
            </a:r>
          </a:p>
        </p:txBody>
      </p:sp>
      <p:sp>
        <p:nvSpPr>
          <p:cNvPr id="33" name="Rettangolo 32"/>
          <p:cNvSpPr/>
          <p:nvPr/>
        </p:nvSpPr>
        <p:spPr>
          <a:xfrm rot="5400000">
            <a:off x="10527160" y="2043449"/>
            <a:ext cx="1826142"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WEAKNESSES</a:t>
            </a:r>
          </a:p>
        </p:txBody>
      </p:sp>
      <p:sp>
        <p:nvSpPr>
          <p:cNvPr id="34" name="CasellaDiTesto 33">
            <a:extLst>
              <a:ext uri="{FF2B5EF4-FFF2-40B4-BE49-F238E27FC236}">
                <a16:creationId xmlns="" xmlns:a16="http://schemas.microsoft.com/office/drawing/2014/main" id="{162BEF81-CB8E-F14F-BF64-3772BF73C467}"/>
              </a:ext>
            </a:extLst>
          </p:cNvPr>
          <p:cNvSpPr txBox="1"/>
          <p:nvPr/>
        </p:nvSpPr>
        <p:spPr>
          <a:xfrm>
            <a:off x="1126248" y="927122"/>
            <a:ext cx="4575368" cy="2616101"/>
          </a:xfrm>
          <a:prstGeom prst="rect">
            <a:avLst/>
          </a:prstGeom>
          <a:noFill/>
        </p:spPr>
        <p:txBody>
          <a:bodyPr wrap="square" rtlCol="0">
            <a:spAutoFit/>
          </a:bodyPr>
          <a:lstStyle/>
          <a:p>
            <a:pPr marL="285750" indent="-285750" algn="just">
              <a:spcBef>
                <a:spcPts val="3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Advanced community with a high degree of coordination, established reputation and networking, attained through the two previous FP7 grants, but also ERVO, IRSO, OFEG, EurOcean, EMB/ERVO WG on ERVs, etc.</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Multidisciplinary, intersectoral and international consortium, combining expertise and knowledge from multiple developers and operators in the Marine environment/ecosystem/sector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Access to state-of-the-art vessels and equipment and highly skilled personnel</a:t>
            </a:r>
            <a:endParaRPr lang="it-IT" sz="1400" dirty="0">
              <a:solidFill>
                <a:schemeClr val="bg1">
                  <a:lumMod val="85000"/>
                </a:schemeClr>
              </a:solidFill>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 xmlns:a16="http://schemas.microsoft.com/office/drawing/2014/main" id="{E4359390-4A52-CA49-B212-02244998BB3B}"/>
              </a:ext>
            </a:extLst>
          </p:cNvPr>
          <p:cNvSpPr txBox="1"/>
          <p:nvPr/>
        </p:nvSpPr>
        <p:spPr>
          <a:xfrm>
            <a:off x="6222077" y="833227"/>
            <a:ext cx="4617659" cy="2908489"/>
          </a:xfrm>
          <a:prstGeom prst="rect">
            <a:avLst/>
          </a:prstGeom>
          <a:noFill/>
        </p:spPr>
        <p:txBody>
          <a:bodyPr wrap="square" rtlCol="0">
            <a:spAutoFit/>
          </a:bodyPr>
          <a:lstStyle/>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Fragmentation and often duplication of effort, and inefficiencies in both financial and ecological terms in the operation of these costly RIs</a:t>
            </a:r>
            <a:r>
              <a:rPr lang="it-IT" sz="1400" dirty="0">
                <a:solidFill>
                  <a:schemeClr val="bg1">
                    <a:lumMod val="85000"/>
                  </a:schemeClr>
                </a:solidFill>
                <a:latin typeface="Arial" panose="020B0604020202020204" pitchFamily="34" charset="0"/>
                <a:cs typeface="Arial" panose="020B0604020202020204" pitchFamily="34" charset="0"/>
              </a:rPr>
              <a:t>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Dispersed community, no endured formal structure to build on our strengths, lack of a common vision, we are not yet “One Voice”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National over European/community interests, different agendas of the members states, different agendas inside the consortium</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Failure to acknowledge that there are competitors to RV operators for some operations e.g. satellite community </a:t>
            </a:r>
            <a:endParaRPr lang="it-IT" sz="1400" dirty="0">
              <a:solidFill>
                <a:schemeClr val="bg1">
                  <a:lumMod val="85000"/>
                </a:schemeClr>
              </a:solidFill>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 xmlns:a16="http://schemas.microsoft.com/office/drawing/2014/main" id="{E4359390-4A52-CA49-B212-02244998BB3B}"/>
              </a:ext>
            </a:extLst>
          </p:cNvPr>
          <p:cNvSpPr txBox="1"/>
          <p:nvPr/>
        </p:nvSpPr>
        <p:spPr>
          <a:xfrm>
            <a:off x="6190346" y="3830877"/>
            <a:ext cx="4802566" cy="2769989"/>
          </a:xfrm>
          <a:prstGeom prst="rect">
            <a:avLst/>
          </a:prstGeom>
          <a:noFill/>
        </p:spPr>
        <p:txBody>
          <a:bodyPr wrap="square" rtlCol="0">
            <a:spAutoFit/>
          </a:bodyPr>
          <a:lstStyle/>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Insufficient funding for investment in new RVs and/or modernization/upgrading of existing ones</a:t>
            </a:r>
            <a:r>
              <a:rPr lang="it-IT" sz="1400" dirty="0">
                <a:solidFill>
                  <a:schemeClr val="bg1">
                    <a:lumMod val="85000"/>
                  </a:schemeClr>
                </a:solidFill>
                <a:latin typeface="Arial" panose="020B0604020202020204" pitchFamily="34" charset="0"/>
                <a:cs typeface="Arial" panose="020B0604020202020204" pitchFamily="34" charset="0"/>
              </a:rPr>
              <a:t>, </a:t>
            </a:r>
            <a:r>
              <a:rPr lang="en-GB" sz="1400" dirty="0">
                <a:solidFill>
                  <a:schemeClr val="bg1">
                    <a:lumMod val="85000"/>
                  </a:schemeClr>
                </a:solidFill>
                <a:latin typeface="Arial" panose="020B0604020202020204" pitchFamily="34" charset="0"/>
                <a:cs typeface="Arial" panose="020B0604020202020204" pitchFamily="34" charset="0"/>
              </a:rPr>
              <a:t>operations, </a:t>
            </a:r>
            <a:r>
              <a:rPr lang="en" sz="1400" dirty="0">
                <a:solidFill>
                  <a:schemeClr val="bg1">
                    <a:lumMod val="85000"/>
                  </a:schemeClr>
                </a:solidFill>
                <a:latin typeface="Arial" panose="020B0604020202020204" pitchFamily="34" charset="0"/>
                <a:cs typeface="Arial" panose="020B0604020202020204" pitchFamily="34" charset="0"/>
              </a:rPr>
              <a:t>maintenance and upkeep of vessels and equipment</a:t>
            </a:r>
          </a:p>
          <a:p>
            <a:pPr marL="285750" lvl="0" indent="-285750" algn="just">
              <a:spcBef>
                <a:spcPts val="600"/>
              </a:spcBef>
              <a:buFont typeface="Wingdings" charset="2"/>
              <a:buChar char="ü"/>
            </a:pPr>
            <a:r>
              <a:rPr lang="en" sz="1400" dirty="0">
                <a:solidFill>
                  <a:schemeClr val="bg1">
                    <a:lumMod val="85000"/>
                  </a:schemeClr>
                </a:solidFill>
                <a:latin typeface="Arial" panose="020B0604020202020204" pitchFamily="34" charset="0"/>
                <a:cs typeface="Arial" panose="020B0604020202020204" pitchFamily="34" charset="0"/>
              </a:rPr>
              <a:t>Changing political focus across each member country can lead to uncertainty of funding</a:t>
            </a:r>
            <a:r>
              <a:rPr lang="it-IT" sz="1400" dirty="0">
                <a:solidFill>
                  <a:schemeClr val="bg1">
                    <a:lumMod val="85000"/>
                  </a:schemeClr>
                </a:solidFill>
                <a:latin typeface="Arial" panose="020B0604020202020204" pitchFamily="34" charset="0"/>
                <a:cs typeface="Arial" panose="020B0604020202020204" pitchFamily="34" charset="0"/>
              </a:rPr>
              <a:t> </a:t>
            </a:r>
            <a:r>
              <a:rPr lang="en-GB" sz="1400" dirty="0">
                <a:solidFill>
                  <a:schemeClr val="bg1">
                    <a:lumMod val="85000"/>
                  </a:schemeClr>
                </a:solidFill>
                <a:latin typeface="Arial" panose="020B0604020202020204" pitchFamily="34" charset="0"/>
                <a:cs typeface="Arial" panose="020B0604020202020204" pitchFamily="34" charset="0"/>
              </a:rPr>
              <a:t>for the long term</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Diversity in national capacity, differences in ways of RV operations, national sentiments and interests</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Lack of long-term vision and political strategy for a sustainable RV programme</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Not innovating as fast as single autonomous equipment </a:t>
            </a:r>
          </a:p>
        </p:txBody>
      </p:sp>
    </p:spTree>
    <p:extLst>
      <p:ext uri="{BB962C8B-B14F-4D97-AF65-F5344CB8AC3E}">
        <p14:creationId xmlns:p14="http://schemas.microsoft.com/office/powerpoint/2010/main" val="16136553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98771" y="6302829"/>
            <a:ext cx="5587212" cy="44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uppo 7"/>
          <p:cNvGrpSpPr/>
          <p:nvPr/>
        </p:nvGrpSpPr>
        <p:grpSpPr>
          <a:xfrm>
            <a:off x="906128" y="471556"/>
            <a:ext cx="5865912" cy="3939540"/>
            <a:chOff x="609662" y="1176560"/>
            <a:chExt cx="5865912" cy="3939540"/>
          </a:xfrm>
        </p:grpSpPr>
        <p:sp>
          <p:nvSpPr>
            <p:cNvPr id="3" name="Rettangolo arrotondato 2"/>
            <p:cNvSpPr/>
            <p:nvPr/>
          </p:nvSpPr>
          <p:spPr>
            <a:xfrm>
              <a:off x="609662" y="1421295"/>
              <a:ext cx="5083200" cy="3036536"/>
            </a:xfrm>
            <a:prstGeom prst="roundRect">
              <a:avLst/>
            </a:prstGeom>
            <a:solidFill>
              <a:srgbClr val="0070C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 name="CasellaDiTesto 3"/>
            <p:cNvSpPr txBox="1"/>
            <p:nvPr/>
          </p:nvSpPr>
          <p:spPr>
            <a:xfrm>
              <a:off x="4026663" y="1176560"/>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S</a:t>
              </a:r>
            </a:p>
          </p:txBody>
        </p:sp>
      </p:grpSp>
      <p:sp>
        <p:nvSpPr>
          <p:cNvPr id="15" name="Titolo 1"/>
          <p:cNvSpPr txBox="1">
            <a:spLocks/>
          </p:cNvSpPr>
          <p:nvPr/>
        </p:nvSpPr>
        <p:spPr>
          <a:xfrm>
            <a:off x="2503540" y="-272348"/>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200" b="1" i="1" cap="none" dirty="0"/>
              <a:t>Developing </a:t>
            </a:r>
            <a:r>
              <a:rPr lang="en-GB" sz="3200" b="1" i="1" cap="none" dirty="0" err="1"/>
              <a:t>Eurofleets</a:t>
            </a:r>
            <a:r>
              <a:rPr lang="en-GB" sz="3200" b="1" i="1" cap="none" dirty="0"/>
              <a:t> Strategic Plan</a:t>
            </a:r>
            <a:br>
              <a:rPr lang="en-GB" sz="3200" b="1" i="1" cap="none" dirty="0"/>
            </a:br>
            <a:r>
              <a:rPr lang="en-GB" sz="1900" i="1" cap="none" dirty="0"/>
              <a:t>Brainstorming session – first outcomes</a:t>
            </a:r>
          </a:p>
        </p:txBody>
      </p:sp>
      <p:grpSp>
        <p:nvGrpSpPr>
          <p:cNvPr id="12" name="Gruppo 11"/>
          <p:cNvGrpSpPr/>
          <p:nvPr/>
        </p:nvGrpSpPr>
        <p:grpSpPr>
          <a:xfrm>
            <a:off x="5878393" y="579515"/>
            <a:ext cx="5252062" cy="3547374"/>
            <a:chOff x="672987" y="3362779"/>
            <a:chExt cx="5041430" cy="3608155"/>
          </a:xfrm>
        </p:grpSpPr>
        <p:sp>
          <p:nvSpPr>
            <p:cNvPr id="13" name="Rettangolo arrotondato 12"/>
            <p:cNvSpPr/>
            <p:nvPr/>
          </p:nvSpPr>
          <p:spPr>
            <a:xfrm>
              <a:off x="961896" y="3538880"/>
              <a:ext cx="4752521" cy="3049718"/>
            </a:xfrm>
            <a:prstGeom prst="roundRect">
              <a:avLst/>
            </a:prstGeom>
            <a:solidFill>
              <a:srgbClr val="00B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672987" y="3362779"/>
              <a:ext cx="2448911" cy="3608155"/>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W</a:t>
              </a:r>
            </a:p>
          </p:txBody>
        </p:sp>
      </p:grpSp>
      <p:grpSp>
        <p:nvGrpSpPr>
          <p:cNvPr id="17" name="Gruppo 16"/>
          <p:cNvGrpSpPr/>
          <p:nvPr/>
        </p:nvGrpSpPr>
        <p:grpSpPr>
          <a:xfrm>
            <a:off x="900061" y="3393772"/>
            <a:ext cx="5507426" cy="3385070"/>
            <a:chOff x="1006084" y="2990685"/>
            <a:chExt cx="5102356" cy="4947571"/>
          </a:xfrm>
        </p:grpSpPr>
        <p:sp>
          <p:nvSpPr>
            <p:cNvPr id="18" name="Rettangolo arrotondato 17"/>
            <p:cNvSpPr/>
            <p:nvPr/>
          </p:nvSpPr>
          <p:spPr>
            <a:xfrm>
              <a:off x="1006084" y="3538043"/>
              <a:ext cx="4670701" cy="4400213"/>
            </a:xfrm>
            <a:prstGeom prst="round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p:cNvSpPr txBox="1"/>
            <p:nvPr/>
          </p:nvSpPr>
          <p:spPr>
            <a:xfrm>
              <a:off x="3659529" y="2990685"/>
              <a:ext cx="2448911" cy="3939540"/>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O</a:t>
              </a:r>
            </a:p>
          </p:txBody>
        </p:sp>
      </p:grpSp>
      <p:grpSp>
        <p:nvGrpSpPr>
          <p:cNvPr id="27" name="Gruppo 26"/>
          <p:cNvGrpSpPr/>
          <p:nvPr/>
        </p:nvGrpSpPr>
        <p:grpSpPr>
          <a:xfrm>
            <a:off x="5878393" y="3610479"/>
            <a:ext cx="5252062" cy="3939540"/>
            <a:chOff x="785355" y="3307421"/>
            <a:chExt cx="4662085" cy="5757976"/>
          </a:xfrm>
        </p:grpSpPr>
        <p:sp>
          <p:nvSpPr>
            <p:cNvPr id="28" name="Rettangolo arrotondato 27"/>
            <p:cNvSpPr/>
            <p:nvPr/>
          </p:nvSpPr>
          <p:spPr>
            <a:xfrm>
              <a:off x="1005387" y="3578873"/>
              <a:ext cx="4442053" cy="4400212"/>
            </a:xfrm>
            <a:prstGeom prst="roundRect">
              <a:avLst/>
            </a:prstGeom>
            <a:solidFill>
              <a:srgbClr val="FF93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785355" y="3307421"/>
              <a:ext cx="2448911" cy="5757976"/>
            </a:xfrm>
            <a:prstGeom prst="rect">
              <a:avLst/>
            </a:prstGeom>
            <a:noFill/>
          </p:spPr>
          <p:txBody>
            <a:bodyPr wrap="square" rtlCol="0">
              <a:spAutoFit/>
            </a:bodyPr>
            <a:lstStyle/>
            <a:p>
              <a:r>
                <a:rPr lang="en-GB" sz="25000" b="1" dirty="0">
                  <a:solidFill>
                    <a:schemeClr val="bg1"/>
                  </a:solidFill>
                  <a:latin typeface="Myriad Pro" charset="0"/>
                  <a:ea typeface="Myriad Pro" charset="0"/>
                  <a:cs typeface="Myriad Pro" charset="0"/>
                </a:rPr>
                <a:t>T</a:t>
              </a:r>
            </a:p>
          </p:txBody>
        </p:sp>
      </p:grpSp>
      <p:sp>
        <p:nvSpPr>
          <p:cNvPr id="30" name="CasellaDiTesto 29">
            <a:extLst>
              <a:ext uri="{FF2B5EF4-FFF2-40B4-BE49-F238E27FC236}">
                <a16:creationId xmlns="" xmlns:a16="http://schemas.microsoft.com/office/drawing/2014/main" id="{E4359390-4A52-CA49-B212-02244998BB3B}"/>
              </a:ext>
            </a:extLst>
          </p:cNvPr>
          <p:cNvSpPr txBox="1"/>
          <p:nvPr/>
        </p:nvSpPr>
        <p:spPr>
          <a:xfrm>
            <a:off x="6190346" y="3830877"/>
            <a:ext cx="4802566" cy="2985433"/>
          </a:xfrm>
          <a:prstGeom prst="rect">
            <a:avLst/>
          </a:prstGeom>
          <a:noFill/>
        </p:spPr>
        <p:txBody>
          <a:bodyPr wrap="square" rtlCol="0">
            <a:spAutoFit/>
          </a:bodyPr>
          <a:lstStyle/>
          <a:p>
            <a:pPr marL="285750" lvl="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Insufficient funding for</a:t>
            </a:r>
            <a:r>
              <a:rPr lang="en-GB" sz="1400" dirty="0">
                <a:solidFill>
                  <a:srgbClr val="002060"/>
                </a:solidFill>
                <a:latin typeface="Arial" panose="020B0604020202020204" pitchFamily="34" charset="0"/>
                <a:cs typeface="Arial" panose="020B0604020202020204" pitchFamily="34" charset="0"/>
              </a:rPr>
              <a:t> investment in new RVs and/or modernization/upgrading of existing ones</a:t>
            </a:r>
            <a:r>
              <a:rPr lang="it-IT" sz="1400" dirty="0">
                <a:solidFill>
                  <a:srgbClr val="002060"/>
                </a:solidFill>
                <a:latin typeface="Arial" panose="020B0604020202020204" pitchFamily="34" charset="0"/>
                <a:cs typeface="Arial" panose="020B0604020202020204" pitchFamily="34" charset="0"/>
              </a:rPr>
              <a:t>, </a:t>
            </a:r>
            <a:r>
              <a:rPr lang="en-GB" sz="1400" dirty="0">
                <a:solidFill>
                  <a:srgbClr val="002060"/>
                </a:solidFill>
                <a:latin typeface="Arial" panose="020B0604020202020204" pitchFamily="34" charset="0"/>
                <a:cs typeface="Arial" panose="020B0604020202020204" pitchFamily="34" charset="0"/>
              </a:rPr>
              <a:t>operations, </a:t>
            </a:r>
            <a:r>
              <a:rPr lang="en" sz="1400" dirty="0">
                <a:solidFill>
                  <a:srgbClr val="002060"/>
                </a:solidFill>
                <a:latin typeface="Arial" panose="020B0604020202020204" pitchFamily="34" charset="0"/>
                <a:cs typeface="Arial" panose="020B0604020202020204" pitchFamily="34" charset="0"/>
              </a:rPr>
              <a:t>maintenance and upkeep of vessels and equipment</a:t>
            </a:r>
          </a:p>
          <a:p>
            <a:pPr marL="285750" lvl="0" indent="-285750" algn="just">
              <a:spcBef>
                <a:spcPts val="600"/>
              </a:spcBef>
              <a:buFont typeface="Wingdings" charset="2"/>
              <a:buChar char="ü"/>
            </a:pPr>
            <a:r>
              <a:rPr lang="en" sz="1400" dirty="0">
                <a:solidFill>
                  <a:srgbClr val="002060"/>
                </a:solidFill>
                <a:latin typeface="Arial" panose="020B0604020202020204" pitchFamily="34" charset="0"/>
                <a:cs typeface="Arial" panose="020B0604020202020204" pitchFamily="34" charset="0"/>
              </a:rPr>
              <a:t>Changing political focus across each member country</a:t>
            </a:r>
            <a:r>
              <a:rPr lang="en" sz="1400" b="1" dirty="0">
                <a:solidFill>
                  <a:srgbClr val="002060"/>
                </a:solidFill>
                <a:latin typeface="Arial" panose="020B0604020202020204" pitchFamily="34" charset="0"/>
                <a:cs typeface="Arial" panose="020B0604020202020204" pitchFamily="34" charset="0"/>
              </a:rPr>
              <a:t> </a:t>
            </a:r>
            <a:r>
              <a:rPr lang="en" sz="1400" dirty="0">
                <a:solidFill>
                  <a:srgbClr val="002060"/>
                </a:solidFill>
                <a:latin typeface="Arial" panose="020B0604020202020204" pitchFamily="34" charset="0"/>
                <a:cs typeface="Arial" panose="020B0604020202020204" pitchFamily="34" charset="0"/>
              </a:rPr>
              <a:t>can lead to </a:t>
            </a:r>
            <a:r>
              <a:rPr lang="en" sz="1400" b="1" dirty="0">
                <a:solidFill>
                  <a:srgbClr val="002060"/>
                </a:solidFill>
                <a:latin typeface="Arial" panose="020B0604020202020204" pitchFamily="34" charset="0"/>
                <a:cs typeface="Arial" panose="020B0604020202020204" pitchFamily="34" charset="0"/>
              </a:rPr>
              <a:t>uncertainty of funding</a:t>
            </a:r>
            <a:r>
              <a:rPr lang="it-IT" sz="1400" dirty="0">
                <a:solidFill>
                  <a:srgbClr val="002060"/>
                </a:solidFill>
                <a:latin typeface="Arial" panose="020B0604020202020204" pitchFamily="34" charset="0"/>
                <a:cs typeface="Arial" panose="020B0604020202020204" pitchFamily="34" charset="0"/>
              </a:rPr>
              <a:t> </a:t>
            </a:r>
            <a:r>
              <a:rPr lang="en-GB" sz="1400" dirty="0">
                <a:solidFill>
                  <a:srgbClr val="002060"/>
                </a:solidFill>
                <a:latin typeface="Arial" panose="020B0604020202020204" pitchFamily="34" charset="0"/>
                <a:cs typeface="Arial" panose="020B0604020202020204" pitchFamily="34" charset="0"/>
              </a:rPr>
              <a:t>for the long term</a:t>
            </a:r>
          </a:p>
          <a:p>
            <a:pPr marL="285750" lvl="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Diversity in national capacity</a:t>
            </a:r>
            <a:r>
              <a:rPr lang="en-GB" sz="1400" dirty="0">
                <a:solidFill>
                  <a:srgbClr val="002060"/>
                </a:solidFill>
                <a:latin typeface="Arial" panose="020B0604020202020204" pitchFamily="34" charset="0"/>
                <a:cs typeface="Arial" panose="020B0604020202020204" pitchFamily="34" charset="0"/>
              </a:rPr>
              <a:t>, differences in ways of RV operations, national sentiments and interests</a:t>
            </a:r>
          </a:p>
          <a:p>
            <a:pPr marL="285750" lvl="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Lack of long-term vision and political strategy</a:t>
            </a:r>
            <a:r>
              <a:rPr lang="en-GB" sz="1400" dirty="0">
                <a:solidFill>
                  <a:srgbClr val="002060"/>
                </a:solidFill>
                <a:latin typeface="Arial" panose="020B0604020202020204" pitchFamily="34" charset="0"/>
                <a:cs typeface="Arial" panose="020B0604020202020204" pitchFamily="34" charset="0"/>
              </a:rPr>
              <a:t> for a sustainable RV programme</a:t>
            </a:r>
          </a:p>
          <a:p>
            <a:pPr marL="285750" indent="-285750" algn="just">
              <a:spcBef>
                <a:spcPts val="600"/>
              </a:spcBef>
              <a:buFont typeface="Wingdings" charset="2"/>
              <a:buChar char="ü"/>
            </a:pPr>
            <a:r>
              <a:rPr lang="en-GB" sz="1400" b="1" dirty="0">
                <a:solidFill>
                  <a:srgbClr val="002060"/>
                </a:solidFill>
                <a:latin typeface="Arial" panose="020B0604020202020204" pitchFamily="34" charset="0"/>
                <a:cs typeface="Arial" panose="020B0604020202020204" pitchFamily="34" charset="0"/>
              </a:rPr>
              <a:t>Not innovating as fast as single autonomous equipment</a:t>
            </a:r>
            <a:r>
              <a:rPr lang="en-GB" sz="1400" dirty="0">
                <a:solidFill>
                  <a:srgbClr val="002060"/>
                </a:solidFill>
                <a:latin typeface="Arial" panose="020B0604020202020204" pitchFamily="34" charset="0"/>
                <a:cs typeface="Arial" panose="020B0604020202020204" pitchFamily="34" charset="0"/>
              </a:rPr>
              <a:t> </a:t>
            </a:r>
          </a:p>
        </p:txBody>
      </p:sp>
      <p:sp>
        <p:nvSpPr>
          <p:cNvPr id="5" name="Rettangolo 4"/>
          <p:cNvSpPr/>
          <p:nvPr/>
        </p:nvSpPr>
        <p:spPr>
          <a:xfrm rot="16200000">
            <a:off x="-416096" y="5082804"/>
            <a:ext cx="2069797" cy="369332"/>
          </a:xfrm>
          <a:prstGeom prst="rect">
            <a:avLst/>
          </a:prstGeom>
        </p:spPr>
        <p:txBody>
          <a:bodyPr wrap="none">
            <a:spAutoFit/>
          </a:bodyPr>
          <a:lstStyle/>
          <a:p>
            <a:pPr algn="ctr"/>
            <a:r>
              <a:rPr lang="en-GB" b="1">
                <a:solidFill>
                  <a:schemeClr val="bg1">
                    <a:lumMod val="85000"/>
                  </a:schemeClr>
                </a:solidFill>
                <a:latin typeface="Arial" panose="020B0604020202020204" pitchFamily="34" charset="0"/>
                <a:cs typeface="Arial" panose="020B0604020202020204" pitchFamily="34" charset="0"/>
              </a:rPr>
              <a:t>OPPORTUNITIES</a:t>
            </a:r>
            <a:endParaRPr lang="en-GB" b="1" dirty="0">
              <a:solidFill>
                <a:schemeClr val="bg1">
                  <a:lumMod val="85000"/>
                </a:schemeClr>
              </a:solidFill>
              <a:latin typeface="Arial" panose="020B0604020202020204" pitchFamily="34" charset="0"/>
              <a:cs typeface="Arial" panose="020B0604020202020204" pitchFamily="34" charset="0"/>
            </a:endParaRPr>
          </a:p>
        </p:txBody>
      </p:sp>
      <p:sp>
        <p:nvSpPr>
          <p:cNvPr id="31" name="Rettangolo 30"/>
          <p:cNvSpPr/>
          <p:nvPr/>
        </p:nvSpPr>
        <p:spPr>
          <a:xfrm rot="16200000">
            <a:off x="-185264" y="2256659"/>
            <a:ext cx="1608133"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STRENGTHS</a:t>
            </a:r>
          </a:p>
        </p:txBody>
      </p:sp>
      <p:sp>
        <p:nvSpPr>
          <p:cNvPr id="32" name="Rettangolo 31"/>
          <p:cNvSpPr/>
          <p:nvPr/>
        </p:nvSpPr>
        <p:spPr>
          <a:xfrm rot="5400000">
            <a:off x="10811406" y="4869594"/>
            <a:ext cx="1257652" cy="369332"/>
          </a:xfrm>
          <a:prstGeom prst="rect">
            <a:avLst/>
          </a:prstGeom>
        </p:spPr>
        <p:txBody>
          <a:bodyPr wrap="none">
            <a:spAutoFit/>
          </a:bodyPr>
          <a:lstStyle/>
          <a:p>
            <a:pPr algn="ctr"/>
            <a:r>
              <a:rPr lang="en-GB" b="1" dirty="0">
                <a:solidFill>
                  <a:srgbClr val="002060"/>
                </a:solidFill>
                <a:latin typeface="Arial" panose="020B0604020202020204" pitchFamily="34" charset="0"/>
                <a:cs typeface="Arial" panose="020B0604020202020204" pitchFamily="34" charset="0"/>
              </a:rPr>
              <a:t>THREATS</a:t>
            </a:r>
          </a:p>
        </p:txBody>
      </p:sp>
      <p:sp>
        <p:nvSpPr>
          <p:cNvPr id="33" name="Rettangolo 32"/>
          <p:cNvSpPr/>
          <p:nvPr/>
        </p:nvSpPr>
        <p:spPr>
          <a:xfrm rot="5400000">
            <a:off x="10527160" y="2043449"/>
            <a:ext cx="1826142" cy="369332"/>
          </a:xfrm>
          <a:prstGeom prst="rect">
            <a:avLst/>
          </a:prstGeom>
        </p:spPr>
        <p:txBody>
          <a:bodyPr wrap="none">
            <a:spAutoFit/>
          </a:bodyPr>
          <a:lstStyle/>
          <a:p>
            <a:pPr algn="ctr"/>
            <a:r>
              <a:rPr lang="en-GB" b="1" dirty="0">
                <a:solidFill>
                  <a:schemeClr val="bg1">
                    <a:lumMod val="85000"/>
                  </a:schemeClr>
                </a:solidFill>
                <a:latin typeface="Arial" panose="020B0604020202020204" pitchFamily="34" charset="0"/>
                <a:cs typeface="Arial" panose="020B0604020202020204" pitchFamily="34" charset="0"/>
              </a:rPr>
              <a:t>WEAKNESSES</a:t>
            </a:r>
          </a:p>
        </p:txBody>
      </p:sp>
      <p:sp>
        <p:nvSpPr>
          <p:cNvPr id="26" name="CasellaDiTesto 25">
            <a:extLst>
              <a:ext uri="{FF2B5EF4-FFF2-40B4-BE49-F238E27FC236}">
                <a16:creationId xmlns="" xmlns:a16="http://schemas.microsoft.com/office/drawing/2014/main" id="{162BEF81-CB8E-F14F-BF64-3772BF73C467}"/>
              </a:ext>
            </a:extLst>
          </p:cNvPr>
          <p:cNvSpPr txBox="1"/>
          <p:nvPr/>
        </p:nvSpPr>
        <p:spPr>
          <a:xfrm>
            <a:off x="1126248" y="927122"/>
            <a:ext cx="4575368" cy="2616101"/>
          </a:xfrm>
          <a:prstGeom prst="rect">
            <a:avLst/>
          </a:prstGeom>
          <a:noFill/>
        </p:spPr>
        <p:txBody>
          <a:bodyPr wrap="square" rtlCol="0">
            <a:spAutoFit/>
          </a:bodyPr>
          <a:lstStyle/>
          <a:p>
            <a:pPr marL="285750" indent="-285750" algn="just">
              <a:spcBef>
                <a:spcPts val="3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Advanced community with a high degree of coordination, established reputation and networking, attained through the two previous FP7 grants, but also ERVO, IRSO, OFEG, EurOcean, EMB/ERVO WG on ERVs, etc.</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Multidisciplinary, intersectoral and international consortium, combining expertise and knowledge from multiple developers and operators in the Marine environment/ecosystem/sector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Access to state-of-the-art vessels and equipment and highly skilled personnel</a:t>
            </a:r>
            <a:endParaRPr lang="it-IT" sz="1400" dirty="0">
              <a:solidFill>
                <a:schemeClr val="bg1">
                  <a:lumMod val="85000"/>
                </a:schemeClr>
              </a:solidFill>
              <a:latin typeface="Arial" panose="020B0604020202020204" pitchFamily="34" charset="0"/>
              <a:cs typeface="Arial" panose="020B0604020202020204" pitchFamily="34" charset="0"/>
            </a:endParaRPr>
          </a:p>
        </p:txBody>
      </p:sp>
      <p:sp>
        <p:nvSpPr>
          <p:cNvPr id="34" name="CasellaDiTesto 33">
            <a:extLst>
              <a:ext uri="{FF2B5EF4-FFF2-40B4-BE49-F238E27FC236}">
                <a16:creationId xmlns="" xmlns:a16="http://schemas.microsoft.com/office/drawing/2014/main" id="{E4359390-4A52-CA49-B212-02244998BB3B}"/>
              </a:ext>
            </a:extLst>
          </p:cNvPr>
          <p:cNvSpPr txBox="1"/>
          <p:nvPr/>
        </p:nvSpPr>
        <p:spPr>
          <a:xfrm>
            <a:off x="6222077" y="833227"/>
            <a:ext cx="4617659" cy="2908489"/>
          </a:xfrm>
          <a:prstGeom prst="rect">
            <a:avLst/>
          </a:prstGeom>
          <a:noFill/>
        </p:spPr>
        <p:txBody>
          <a:bodyPr wrap="square" rtlCol="0">
            <a:spAutoFit/>
          </a:bodyPr>
          <a:lstStyle/>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Fragmentation and often duplication of effort, and inefficiencies in both financial and ecological terms in the operation of these costly RIs</a:t>
            </a:r>
            <a:r>
              <a:rPr lang="it-IT" sz="1400" dirty="0">
                <a:solidFill>
                  <a:schemeClr val="bg1">
                    <a:lumMod val="85000"/>
                  </a:schemeClr>
                </a:solidFill>
                <a:latin typeface="Arial" panose="020B0604020202020204" pitchFamily="34" charset="0"/>
                <a:cs typeface="Arial" panose="020B0604020202020204" pitchFamily="34" charset="0"/>
              </a:rPr>
              <a:t>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Dispersed community, no endured formal structure to build on our strengths, lack of a common vision, we are not yet “One Voice”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National over European/community interests, different agendas of the members states, different agendas inside the consortium</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Failure to acknowledge that there are competitors to RV operators for some operations e.g. satellite community </a:t>
            </a:r>
            <a:endParaRPr lang="it-IT" sz="1400" dirty="0">
              <a:solidFill>
                <a:schemeClr val="bg1">
                  <a:lumMod val="85000"/>
                </a:schemeClr>
              </a:solidFill>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 xmlns:a16="http://schemas.microsoft.com/office/drawing/2014/main" id="{EB6A4347-8515-4847-98DB-8FAAD510EEE8}"/>
              </a:ext>
            </a:extLst>
          </p:cNvPr>
          <p:cNvSpPr txBox="1"/>
          <p:nvPr/>
        </p:nvSpPr>
        <p:spPr>
          <a:xfrm>
            <a:off x="1027985" y="3801408"/>
            <a:ext cx="4792690" cy="3062377"/>
          </a:xfrm>
          <a:prstGeom prst="rect">
            <a:avLst/>
          </a:prstGeom>
          <a:noFill/>
        </p:spPr>
        <p:txBody>
          <a:bodyPr wrap="square" rtlCol="0">
            <a:spAutoFit/>
          </a:bodyPr>
          <a:lstStyle/>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Provide more efficient service, vessels and fleet can be flagships, new technologies like telepresence can improve our outreach and visibility </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Innovation into reducing POB (Person on Board) and fuel footprint, platform base for new autonomous </a:t>
            </a:r>
            <a:endParaRPr lang="it-IT" sz="1400" dirty="0">
              <a:solidFill>
                <a:schemeClr val="bg1">
                  <a:lumMod val="85000"/>
                </a:schemeClr>
              </a:solidFill>
              <a:latin typeface="Arial" panose="020B0604020202020204" pitchFamily="34" charset="0"/>
              <a:cs typeface="Arial" panose="020B0604020202020204" pitchFamily="34" charset="0"/>
            </a:endParaRP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Much demand for multi-disciplinary and collaborative use of vessels</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Grow public interest in environment problems </a:t>
            </a:r>
          </a:p>
          <a:p>
            <a:pPr marL="285750" lvl="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Increasing interest in collaborative methods for research from both academia and industry</a:t>
            </a:r>
          </a:p>
          <a:p>
            <a:pPr marL="285750" indent="-285750" algn="just">
              <a:spcBef>
                <a:spcPts val="600"/>
              </a:spcBef>
              <a:buFont typeface="Wingdings" charset="2"/>
              <a:buChar char="ü"/>
            </a:pPr>
            <a:r>
              <a:rPr lang="en-GB" sz="1400" dirty="0">
                <a:solidFill>
                  <a:schemeClr val="bg1">
                    <a:lumMod val="85000"/>
                  </a:schemeClr>
                </a:solidFill>
                <a:latin typeface="Arial" panose="020B0604020202020204" pitchFamily="34" charset="0"/>
                <a:cs typeface="Arial" panose="020B0604020202020204" pitchFamily="34" charset="0"/>
              </a:rPr>
              <a:t>Implementation of EOOS and ESFRI structures like EMSO, ICOS, </a:t>
            </a:r>
            <a:r>
              <a:rPr lang="en-GB" sz="1400" dirty="0" err="1">
                <a:solidFill>
                  <a:schemeClr val="bg1">
                    <a:lumMod val="85000"/>
                  </a:schemeClr>
                </a:solidFill>
                <a:latin typeface="Arial" panose="020B0604020202020204" pitchFamily="34" charset="0"/>
                <a:cs typeface="Arial" panose="020B0604020202020204" pitchFamily="34" charset="0"/>
              </a:rPr>
              <a:t>LifeWatch</a:t>
            </a:r>
            <a:r>
              <a:rPr lang="en-GB" sz="1400" dirty="0">
                <a:solidFill>
                  <a:schemeClr val="bg1">
                    <a:lumMod val="85000"/>
                  </a:schemeClr>
                </a:solidFill>
                <a:latin typeface="Arial" panose="020B0604020202020204" pitchFamily="34" charset="0"/>
                <a:cs typeface="Arial" panose="020B0604020202020204" pitchFamily="34" charset="0"/>
              </a:rPr>
              <a:t>, EMBRC</a:t>
            </a:r>
            <a:r>
              <a:rPr lang="it-IT" sz="1400" dirty="0">
                <a:solidFill>
                  <a:schemeClr val="bg1">
                    <a:lumMod val="85000"/>
                  </a:schemeClr>
                </a:solidFill>
                <a:latin typeface="Arial" panose="020B0604020202020204" pitchFamily="34" charset="0"/>
                <a:cs typeface="Arial" panose="020B0604020202020204" pitchFamily="34" charset="0"/>
              </a:rPr>
              <a:t> </a:t>
            </a:r>
            <a:endParaRPr lang="en-GB" sz="14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626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 xmlns:a16="http://schemas.microsoft.com/office/drawing/2014/main" id="{70F6BD1E-FC6F-CF4F-9FA4-5DC47817FB49}"/>
              </a:ext>
            </a:extLst>
          </p:cNvPr>
          <p:cNvSpPr/>
          <p:nvPr/>
        </p:nvSpPr>
        <p:spPr>
          <a:xfrm>
            <a:off x="695137" y="1036057"/>
            <a:ext cx="10822984" cy="5332229"/>
          </a:xfrm>
          <a:prstGeom prst="rect">
            <a:avLst/>
          </a:prstGeom>
        </p:spPr>
        <p:txBody>
          <a:bodyPr wrap="square">
            <a:spAutoFit/>
          </a:bodyPr>
          <a:lstStyle/>
          <a:p>
            <a:pPr marL="793115" marR="358775" indent="-342900" algn="just">
              <a:lnSpc>
                <a:spcPct val="115000"/>
              </a:lnSpc>
              <a:spcBef>
                <a:spcPts val="1200"/>
              </a:spcBef>
              <a:buFont typeface="Arial" panose="020B0604020202020204" pitchFamily="34" charset="0"/>
              <a:buChar char="•"/>
            </a:pPr>
            <a:r>
              <a:rPr lang="en-GB" sz="2000" b="1" dirty="0">
                <a:solidFill>
                  <a:srgbClr val="002060"/>
                </a:solidFill>
                <a:latin typeface="Arial" charset="0"/>
                <a:cs typeface="Arial" charset="0"/>
              </a:rPr>
              <a:t>Brainstorming session - 2</a:t>
            </a:r>
            <a:r>
              <a:rPr lang="en-GB" sz="2000" b="1" baseline="30000" dirty="0">
                <a:solidFill>
                  <a:srgbClr val="002060"/>
                </a:solidFill>
                <a:latin typeface="Arial" charset="0"/>
                <a:cs typeface="Arial" charset="0"/>
              </a:rPr>
              <a:t>nd</a:t>
            </a:r>
            <a:r>
              <a:rPr lang="en-GB" sz="2000" b="1" dirty="0">
                <a:solidFill>
                  <a:srgbClr val="002060"/>
                </a:solidFill>
                <a:latin typeface="Arial" charset="0"/>
                <a:cs typeface="Arial" charset="0"/>
              </a:rPr>
              <a:t> round</a:t>
            </a:r>
          </a:p>
          <a:p>
            <a:pPr marL="1250315" marR="358775" lvl="1" indent="-342900" algn="just">
              <a:lnSpc>
                <a:spcPct val="115000"/>
              </a:lnSpc>
              <a:spcBef>
                <a:spcPts val="1200"/>
              </a:spcBef>
              <a:buFont typeface="Arial" panose="020B0604020202020204" pitchFamily="34" charset="0"/>
              <a:buChar char="•"/>
            </a:pPr>
            <a:r>
              <a:rPr lang="en-GB" sz="2000" dirty="0">
                <a:solidFill>
                  <a:srgbClr val="002060"/>
                </a:solidFill>
                <a:latin typeface="Arial" charset="0"/>
                <a:cs typeface="Arial" charset="0"/>
              </a:rPr>
              <a:t>Consensus analysis/level of agreement within EFs+ consortium and ERVO Group </a:t>
            </a:r>
          </a:p>
          <a:p>
            <a:pPr marL="793115" marR="358775" lvl="0" indent="-342900" algn="just">
              <a:lnSpc>
                <a:spcPct val="115000"/>
              </a:lnSpc>
              <a:spcBef>
                <a:spcPts val="1200"/>
              </a:spcBef>
              <a:spcAft>
                <a:spcPts val="0"/>
              </a:spcAft>
              <a:buFont typeface="Arial" panose="020B0604020202020204" pitchFamily="34" charset="0"/>
              <a:buChar char="•"/>
            </a:pPr>
            <a:r>
              <a:rPr lang="en-GB" sz="2000" b="1" dirty="0">
                <a:solidFill>
                  <a:srgbClr val="002060"/>
                </a:solidFill>
                <a:latin typeface="Arial" charset="0"/>
                <a:cs typeface="Arial" charset="0"/>
              </a:rPr>
              <a:t>First survey outcomes at:</a:t>
            </a:r>
          </a:p>
          <a:p>
            <a:pPr marL="1250315" marR="358775" lvl="1" indent="-342900" algn="just">
              <a:lnSpc>
                <a:spcPct val="115000"/>
              </a:lnSpc>
              <a:spcBef>
                <a:spcPts val="1200"/>
              </a:spcBef>
              <a:buFont typeface="Arial" panose="020B0604020202020204" pitchFamily="34" charset="0"/>
              <a:buChar char="•"/>
            </a:pPr>
            <a:r>
              <a:rPr lang="en-GB" sz="2000" dirty="0">
                <a:solidFill>
                  <a:srgbClr val="002060"/>
                </a:solidFill>
                <a:latin typeface="Arial" charset="0"/>
                <a:cs typeface="Arial" charset="0"/>
              </a:rPr>
              <a:t>OceanObs’19 conference (September 16-20 2019, Honolulu)</a:t>
            </a:r>
          </a:p>
          <a:p>
            <a:pPr marL="1250315" marR="358775" lvl="1" indent="-342900" algn="just">
              <a:lnSpc>
                <a:spcPct val="115000"/>
              </a:lnSpc>
              <a:spcBef>
                <a:spcPts val="1200"/>
              </a:spcBef>
              <a:buFont typeface="Arial" panose="020B0604020202020204" pitchFamily="34" charset="0"/>
              <a:buChar char="•"/>
            </a:pPr>
            <a:r>
              <a:rPr lang="en-GB" sz="2000" dirty="0">
                <a:solidFill>
                  <a:srgbClr val="002060"/>
                </a:solidFill>
                <a:latin typeface="Arial" charset="0"/>
                <a:cs typeface="Arial" charset="0"/>
              </a:rPr>
              <a:t>32</a:t>
            </a:r>
            <a:r>
              <a:rPr lang="en-GB" sz="2000" baseline="30000" dirty="0">
                <a:solidFill>
                  <a:srgbClr val="002060"/>
                </a:solidFill>
                <a:latin typeface="Arial" charset="0"/>
                <a:cs typeface="Arial" charset="0"/>
              </a:rPr>
              <a:t>nd</a:t>
            </a:r>
            <a:r>
              <a:rPr lang="en-GB" sz="2000" dirty="0">
                <a:solidFill>
                  <a:srgbClr val="002060"/>
                </a:solidFill>
                <a:latin typeface="Arial" charset="0"/>
                <a:cs typeface="Arial" charset="0"/>
              </a:rPr>
              <a:t> IRSO meeting (October 8-10 2019, Tasmania, Australia)</a:t>
            </a:r>
          </a:p>
          <a:p>
            <a:pPr marL="1250315" marR="358775" lvl="1" indent="-342900" algn="just">
              <a:lnSpc>
                <a:spcPct val="115000"/>
              </a:lnSpc>
              <a:spcBef>
                <a:spcPts val="1200"/>
              </a:spcBef>
              <a:buFont typeface="Arial" panose="020B0604020202020204" pitchFamily="34" charset="0"/>
              <a:buChar char="•"/>
            </a:pPr>
            <a:r>
              <a:rPr lang="en-GB" sz="2000" dirty="0" smtClean="0">
                <a:solidFill>
                  <a:srgbClr val="002060"/>
                </a:solidFill>
                <a:latin typeface="Arial" charset="0"/>
                <a:cs typeface="Arial" charset="0"/>
              </a:rPr>
              <a:t>Half a day/1</a:t>
            </a:r>
            <a:r>
              <a:rPr lang="en-GB" sz="2000" dirty="0">
                <a:solidFill>
                  <a:srgbClr val="002060"/>
                </a:solidFill>
                <a:latin typeface="Arial" charset="0"/>
                <a:cs typeface="Arial" charset="0"/>
              </a:rPr>
              <a:t>-day </a:t>
            </a:r>
            <a:r>
              <a:rPr lang="en-GB" sz="2000" dirty="0" smtClean="0">
                <a:solidFill>
                  <a:srgbClr val="002060"/>
                </a:solidFill>
                <a:latin typeface="Arial" charset="0"/>
                <a:cs typeface="Arial" charset="0"/>
              </a:rPr>
              <a:t>WP8 </a:t>
            </a:r>
            <a:r>
              <a:rPr lang="en-GB" sz="2000" dirty="0">
                <a:solidFill>
                  <a:srgbClr val="002060"/>
                </a:solidFill>
                <a:latin typeface="Arial" charset="0"/>
                <a:cs typeface="Arial" charset="0"/>
              </a:rPr>
              <a:t>Workshop (mid/end November 2019, Rome/Italy? Other proposals? Side-event held back-to-back with other relevant international/European events or EFs+ meetings, WP5 for Stakeholder engagement?)</a:t>
            </a:r>
          </a:p>
          <a:p>
            <a:pPr marL="793115" marR="358775" indent="-342900" algn="just">
              <a:lnSpc>
                <a:spcPct val="115000"/>
              </a:lnSpc>
              <a:spcBef>
                <a:spcPts val="1800"/>
              </a:spcBef>
              <a:buFont typeface="Arial" panose="020B0604020202020204" pitchFamily="34" charset="0"/>
              <a:buChar char="•"/>
            </a:pPr>
            <a:r>
              <a:rPr lang="en-GB" sz="2000" b="1" dirty="0">
                <a:solidFill>
                  <a:srgbClr val="002060"/>
                </a:solidFill>
                <a:latin typeface="Arial" charset="0"/>
                <a:cs typeface="Arial" charset="0"/>
              </a:rPr>
              <a:t>Final outcomes at the next EFs+ General Assembly </a:t>
            </a:r>
            <a:r>
              <a:rPr lang="en-GB" sz="2000" dirty="0">
                <a:solidFill>
                  <a:srgbClr val="002060"/>
                </a:solidFill>
                <a:latin typeface="Arial" charset="0"/>
                <a:cs typeface="Arial" charset="0"/>
              </a:rPr>
              <a:t>(February/March 2020</a:t>
            </a:r>
            <a:r>
              <a:rPr lang="en-GB" sz="2000" dirty="0" smtClean="0">
                <a:solidFill>
                  <a:srgbClr val="002060"/>
                </a:solidFill>
                <a:latin typeface="Arial" charset="0"/>
                <a:cs typeface="Arial" charset="0"/>
              </a:rPr>
              <a:t>), along with results from </a:t>
            </a:r>
            <a:r>
              <a:rPr lang="en-GB" sz="2000" b="1" dirty="0" smtClean="0">
                <a:solidFill>
                  <a:srgbClr val="002060"/>
                </a:solidFill>
                <a:latin typeface="Arial" charset="0"/>
                <a:cs typeface="Arial" charset="0"/>
              </a:rPr>
              <a:t>Task 8.1 “</a:t>
            </a:r>
            <a:r>
              <a:rPr lang="en-GB" sz="2000" b="1" dirty="0">
                <a:solidFill>
                  <a:srgbClr val="002060"/>
                </a:solidFill>
                <a:latin typeface="Arial" charset="0"/>
                <a:ea typeface="Arial" charset="0"/>
                <a:cs typeface="Arial" charset="0"/>
              </a:rPr>
              <a:t>Feasibility study toward a long-term TA system of Research Vessels</a:t>
            </a:r>
            <a:r>
              <a:rPr lang="en-GB" sz="2000" b="1" dirty="0" smtClean="0">
                <a:solidFill>
                  <a:srgbClr val="002060"/>
                </a:solidFill>
                <a:latin typeface="Arial" charset="0"/>
                <a:cs typeface="Arial" charset="0"/>
              </a:rPr>
              <a:t>”</a:t>
            </a:r>
            <a:r>
              <a:rPr lang="en-GB" sz="2000" dirty="0" smtClean="0">
                <a:solidFill>
                  <a:srgbClr val="002060"/>
                </a:solidFill>
                <a:latin typeface="Arial" charset="0"/>
                <a:cs typeface="Arial" charset="0"/>
              </a:rPr>
              <a:t> and </a:t>
            </a:r>
            <a:r>
              <a:rPr lang="en-GB" sz="2000" b="1" dirty="0" smtClean="0">
                <a:solidFill>
                  <a:srgbClr val="002060"/>
                </a:solidFill>
                <a:latin typeface="Arial" charset="0"/>
                <a:cs typeface="Arial" charset="0"/>
              </a:rPr>
              <a:t>Task 8.2 “</a:t>
            </a:r>
            <a:r>
              <a:rPr lang="en-GB" sz="2000" b="1" dirty="0">
                <a:solidFill>
                  <a:srgbClr val="002060"/>
                </a:solidFill>
                <a:latin typeface="Arial" charset="0"/>
                <a:ea typeface="Arial" charset="0"/>
                <a:cs typeface="Arial" charset="0"/>
              </a:rPr>
              <a:t>Building Eurofleets legacy</a:t>
            </a:r>
            <a:r>
              <a:rPr lang="en-GB" sz="2000" b="1" dirty="0" smtClean="0">
                <a:solidFill>
                  <a:srgbClr val="002060"/>
                </a:solidFill>
                <a:latin typeface="Arial" charset="0"/>
                <a:cs typeface="Arial" charset="0"/>
              </a:rPr>
              <a:t>”</a:t>
            </a:r>
            <a:endParaRPr lang="it-IT" sz="2000" b="1" dirty="0">
              <a:solidFill>
                <a:srgbClr val="002060"/>
              </a:solidFill>
              <a:latin typeface="Arial" charset="0"/>
              <a:cs typeface="Arial" charset="0"/>
            </a:endParaRPr>
          </a:p>
        </p:txBody>
      </p:sp>
      <p:sp>
        <p:nvSpPr>
          <p:cNvPr id="11" name="Titolo 1">
            <a:extLst>
              <a:ext uri="{FF2B5EF4-FFF2-40B4-BE49-F238E27FC236}">
                <a16:creationId xmlns="" xmlns:a16="http://schemas.microsoft.com/office/drawing/2014/main" id="{0CA800E1-CE59-1C49-80A9-D279939E6CF8}"/>
              </a:ext>
            </a:extLst>
          </p:cNvPr>
          <p:cNvSpPr txBox="1">
            <a:spLocks/>
          </p:cNvSpPr>
          <p:nvPr/>
        </p:nvSpPr>
        <p:spPr>
          <a:xfrm>
            <a:off x="1874520" y="-59425"/>
            <a:ext cx="9582443"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4000" b="1" i="1" cap="none" dirty="0"/>
              <a:t>Developing Eurofleets Strategic Plan</a:t>
            </a:r>
            <a:r>
              <a:rPr lang="en-GB" sz="4000" cap="none" dirty="0"/>
              <a:t/>
            </a:r>
            <a:br>
              <a:rPr lang="en-GB" sz="4000" cap="none" dirty="0"/>
            </a:br>
            <a:r>
              <a:rPr lang="en-GB" sz="3600" i="1" cap="none" dirty="0"/>
              <a:t>Next steps</a:t>
            </a:r>
          </a:p>
        </p:txBody>
      </p:sp>
    </p:spTree>
    <p:extLst>
      <p:ext uri="{BB962C8B-B14F-4D97-AF65-F5344CB8AC3E}">
        <p14:creationId xmlns:p14="http://schemas.microsoft.com/office/powerpoint/2010/main" val="1689764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 xmlns:a16="http://schemas.microsoft.com/office/drawing/2014/main" id="{89852CE3-CE54-A640-8B7C-5B4FF10DB400}"/>
              </a:ext>
            </a:extLst>
          </p:cNvPr>
          <p:cNvSpPr txBox="1">
            <a:spLocks/>
          </p:cNvSpPr>
          <p:nvPr/>
        </p:nvSpPr>
        <p:spPr>
          <a:xfrm>
            <a:off x="143692" y="1662269"/>
            <a:ext cx="9609909" cy="63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i="1" cap="none" dirty="0"/>
              <a:t>Thanks for your attention!</a:t>
            </a:r>
          </a:p>
          <a:p>
            <a:pPr algn="r"/>
            <a:r>
              <a:rPr lang="en-GB" i="1" cap="none" dirty="0"/>
              <a:t>  </a:t>
            </a:r>
          </a:p>
          <a:p>
            <a:pPr algn="r"/>
            <a:endParaRPr lang="en-GB" i="1" cap="none" dirty="0"/>
          </a:p>
          <a:p>
            <a:pPr algn="r"/>
            <a:r>
              <a:rPr lang="en-GB" i="1" cap="none" dirty="0"/>
              <a:t>	</a:t>
            </a:r>
            <a:endParaRPr lang="en-GB" b="1" i="1" cap="none"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804" y="1595010"/>
            <a:ext cx="8965784" cy="4505374"/>
          </a:xfrm>
          <a:prstGeom prst="rect">
            <a:avLst/>
          </a:prstGeom>
        </p:spPr>
      </p:pic>
    </p:spTree>
    <p:extLst>
      <p:ext uri="{BB962C8B-B14F-4D97-AF65-F5344CB8AC3E}">
        <p14:creationId xmlns:p14="http://schemas.microsoft.com/office/powerpoint/2010/main" val="16958068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874520" y="76200"/>
            <a:ext cx="9582443" cy="1293028"/>
          </a:xfrm>
        </p:spPr>
        <p:txBody>
          <a:bodyPr/>
          <a:lstStyle/>
          <a:p>
            <a:pPr algn="r"/>
            <a:r>
              <a:rPr lang="en-GB" sz="3600" i="1" cap="none" dirty="0"/>
              <a:t> </a:t>
            </a:r>
            <a:r>
              <a:rPr lang="en-GB" sz="3600" b="1" i="1" cap="none" dirty="0"/>
              <a:t>Session – Agenda</a:t>
            </a:r>
            <a:br>
              <a:rPr lang="en-GB" sz="3600" b="1" i="1" cap="none" dirty="0"/>
            </a:br>
            <a:endParaRPr lang="en-GB" sz="2000" b="1" i="1" cap="none" dirty="0"/>
          </a:p>
        </p:txBody>
      </p:sp>
      <p:graphicFrame>
        <p:nvGraphicFramePr>
          <p:cNvPr id="8" name="Tabella 7">
            <a:extLst>
              <a:ext uri="{FF2B5EF4-FFF2-40B4-BE49-F238E27FC236}">
                <a16:creationId xmlns="" xmlns:a16="http://schemas.microsoft.com/office/drawing/2014/main" id="{A8538230-A8DD-5840-B0B3-F6566125CAC5}"/>
              </a:ext>
            </a:extLst>
          </p:cNvPr>
          <p:cNvGraphicFramePr>
            <a:graphicFrameLocks noGrp="1"/>
          </p:cNvGraphicFramePr>
          <p:nvPr>
            <p:extLst>
              <p:ext uri="{D42A27DB-BD31-4B8C-83A1-F6EECF244321}">
                <p14:modId xmlns:p14="http://schemas.microsoft.com/office/powerpoint/2010/main" val="767336763"/>
              </p:ext>
            </p:extLst>
          </p:nvPr>
        </p:nvGraphicFramePr>
        <p:xfrm>
          <a:off x="1168939" y="2113006"/>
          <a:ext cx="10505358" cy="3224720"/>
        </p:xfrm>
        <a:graphic>
          <a:graphicData uri="http://schemas.openxmlformats.org/drawingml/2006/table">
            <a:tbl>
              <a:tblPr firstRow="1" firstCol="1" bandRow="1">
                <a:effectLst>
                  <a:outerShdw blurRad="50800" dist="38100" dir="8100000" algn="tr" rotWithShape="0">
                    <a:prstClr val="black">
                      <a:alpha val="40000"/>
                    </a:prstClr>
                  </a:outerShdw>
                </a:effectLst>
              </a:tblPr>
              <a:tblGrid>
                <a:gridCol w="2296471">
                  <a:extLst>
                    <a:ext uri="{9D8B030D-6E8A-4147-A177-3AD203B41FA5}">
                      <a16:colId xmlns="" xmlns:a16="http://schemas.microsoft.com/office/drawing/2014/main" val="698769616"/>
                    </a:ext>
                  </a:extLst>
                </a:gridCol>
                <a:gridCol w="5969145">
                  <a:extLst>
                    <a:ext uri="{9D8B030D-6E8A-4147-A177-3AD203B41FA5}">
                      <a16:colId xmlns="" xmlns:a16="http://schemas.microsoft.com/office/drawing/2014/main" val="805054669"/>
                    </a:ext>
                  </a:extLst>
                </a:gridCol>
                <a:gridCol w="2239742">
                  <a:extLst>
                    <a:ext uri="{9D8B030D-6E8A-4147-A177-3AD203B41FA5}">
                      <a16:colId xmlns="" xmlns:a16="http://schemas.microsoft.com/office/drawing/2014/main" val="1169485839"/>
                    </a:ext>
                  </a:extLst>
                </a:gridCol>
              </a:tblGrid>
              <a:tr h="495264">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Aft>
                          <a:spcPts val="0"/>
                        </a:spcAft>
                      </a:pPr>
                      <a:r>
                        <a:rPr lang="en-GB" sz="1800" b="0" i="0" dirty="0">
                          <a:effectLst/>
                          <a:latin typeface="Arial" charset="0"/>
                          <a:ea typeface="Arial" charset="0"/>
                          <a:cs typeface="Arial" charset="0"/>
                        </a:rPr>
                        <a:t>Time</a:t>
                      </a:r>
                      <a:endParaRPr lang="it-IT" sz="1800" b="0" i="0" dirty="0">
                        <a:effectLst/>
                        <a:latin typeface="Arial" charset="0"/>
                        <a:ea typeface="Arial" charset="0"/>
                        <a:cs typeface="Arial"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Aft>
                          <a:spcPts val="0"/>
                        </a:spcAft>
                      </a:pPr>
                      <a:r>
                        <a:rPr lang="en-GB" sz="1800" b="0" i="0" dirty="0">
                          <a:effectLst/>
                          <a:latin typeface="Arial" charset="0"/>
                          <a:ea typeface="Arial" charset="0"/>
                          <a:cs typeface="Arial" charset="0"/>
                        </a:rPr>
                        <a:t>Talk</a:t>
                      </a:r>
                      <a:endParaRPr lang="it-IT" sz="1800" b="0" i="0" dirty="0">
                        <a:effectLst/>
                        <a:latin typeface="Arial" charset="0"/>
                        <a:ea typeface="Arial" charset="0"/>
                        <a:cs typeface="Arial"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Aft>
                          <a:spcPts val="0"/>
                        </a:spcAft>
                      </a:pPr>
                      <a:r>
                        <a:rPr lang="en-GB" sz="1800" b="0" i="0" dirty="0">
                          <a:effectLst/>
                          <a:latin typeface="Arial" charset="0"/>
                          <a:ea typeface="Arial" charset="0"/>
                          <a:cs typeface="Arial" charset="0"/>
                        </a:rPr>
                        <a:t>Speaker</a:t>
                      </a:r>
                      <a:endParaRPr lang="it-IT" sz="1800" b="0" i="0" dirty="0">
                        <a:effectLst/>
                        <a:latin typeface="Arial" charset="0"/>
                        <a:ea typeface="Arial" charset="0"/>
                        <a:cs typeface="Arial"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2549476617"/>
                  </a:ext>
                </a:extLst>
              </a:tr>
              <a:tr h="629697">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16:30-16:35</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Opening of the session</a:t>
                      </a:r>
                      <a:endParaRPr lang="it-IT" sz="1800" b="0" i="0" dirty="0">
                        <a:solidFill>
                          <a:srgbClr val="002060"/>
                        </a:solidFill>
                        <a:effectLst/>
                        <a:latin typeface="Arial" charset="0"/>
                        <a:ea typeface="Arial" charset="0"/>
                        <a:cs typeface="Arial"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Giuseppe </a:t>
                      </a:r>
                      <a:r>
                        <a:rPr lang="en-GB" sz="1800" b="0" i="0" dirty="0" err="1">
                          <a:solidFill>
                            <a:srgbClr val="002060"/>
                          </a:solidFill>
                          <a:effectLst/>
                          <a:latin typeface="Arial" charset="0"/>
                          <a:ea typeface="Arial" charset="0"/>
                          <a:cs typeface="Arial" charset="0"/>
                        </a:rPr>
                        <a:t>Magnifico</a:t>
                      </a:r>
                      <a:endParaRPr lang="it-IT" sz="1800" b="0" i="0" dirty="0">
                        <a:solidFill>
                          <a:srgbClr val="002060"/>
                        </a:solidFill>
                        <a:effectLst/>
                        <a:latin typeface="Arial" charset="0"/>
                        <a:ea typeface="Arial" charset="0"/>
                        <a:cs typeface="Arial"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631601902"/>
                  </a:ext>
                </a:extLst>
              </a:tr>
              <a:tr h="865319">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16:35-16:45</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it-IT" sz="1800" b="1" i="0" dirty="0">
                          <a:solidFill>
                            <a:srgbClr val="002060"/>
                          </a:solidFill>
                          <a:effectLst/>
                          <a:latin typeface="Arial" charset="0"/>
                          <a:ea typeface="Arial" charset="0"/>
                          <a:cs typeface="Arial" charset="0"/>
                        </a:rPr>
                        <a:t>Building </a:t>
                      </a:r>
                      <a:r>
                        <a:rPr lang="it-IT" sz="1800" b="1" i="0" dirty="0" err="1">
                          <a:solidFill>
                            <a:srgbClr val="002060"/>
                          </a:solidFill>
                          <a:effectLst/>
                          <a:latin typeface="Arial" charset="0"/>
                          <a:ea typeface="Arial" charset="0"/>
                          <a:cs typeface="Arial" charset="0"/>
                        </a:rPr>
                        <a:t>Eurofleets</a:t>
                      </a:r>
                      <a:r>
                        <a:rPr lang="it-IT" sz="1800" b="1" i="0" dirty="0">
                          <a:solidFill>
                            <a:srgbClr val="002060"/>
                          </a:solidFill>
                          <a:effectLst/>
                          <a:latin typeface="Arial" charset="0"/>
                          <a:ea typeface="Arial" charset="0"/>
                          <a:cs typeface="Arial" charset="0"/>
                        </a:rPr>
                        <a:t> </a:t>
                      </a:r>
                      <a:r>
                        <a:rPr lang="it-IT" sz="1800" b="1" i="0" dirty="0" err="1">
                          <a:solidFill>
                            <a:srgbClr val="002060"/>
                          </a:solidFill>
                          <a:effectLst/>
                          <a:latin typeface="Arial" charset="0"/>
                          <a:ea typeface="Arial" charset="0"/>
                          <a:cs typeface="Arial" charset="0"/>
                        </a:rPr>
                        <a:t>Legacy</a:t>
                      </a:r>
                      <a:endParaRPr lang="it-IT" sz="1800" b="1"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10000"/>
                        </a:lnSpc>
                        <a:spcBef>
                          <a:spcPts val="600"/>
                        </a:spcBef>
                        <a:spcAft>
                          <a:spcPts val="600"/>
                        </a:spcAft>
                      </a:pPr>
                      <a:r>
                        <a:rPr lang="en-GB" sz="1800" b="0" i="0" dirty="0">
                          <a:solidFill>
                            <a:srgbClr val="002060"/>
                          </a:solidFill>
                          <a:effectLst/>
                          <a:latin typeface="Arial" charset="0"/>
                          <a:ea typeface="Arial" charset="0"/>
                          <a:cs typeface="Arial" charset="0"/>
                        </a:rPr>
                        <a:t>Olivier </a:t>
                      </a:r>
                      <a:r>
                        <a:rPr lang="en-GB" sz="1800" b="0" i="0" dirty="0" err="1">
                          <a:solidFill>
                            <a:srgbClr val="002060"/>
                          </a:solidFill>
                          <a:effectLst/>
                          <a:latin typeface="Arial" charset="0"/>
                          <a:ea typeface="Arial" charset="0"/>
                          <a:cs typeface="Arial" charset="0"/>
                        </a:rPr>
                        <a:t>Lefort</a:t>
                      </a:r>
                      <a:r>
                        <a:rPr lang="en-GB" sz="1800" b="0" i="0" dirty="0">
                          <a:solidFill>
                            <a:srgbClr val="002060"/>
                          </a:solidFill>
                          <a:effectLst/>
                          <a:latin typeface="Arial" charset="0"/>
                          <a:ea typeface="Arial" charset="0"/>
                          <a:cs typeface="Arial" charset="0"/>
                        </a:rPr>
                        <a:t> </a:t>
                      </a:r>
                      <a:r>
                        <a:rPr lang="en-GB" sz="1800" b="0" i="0" dirty="0" smtClean="0">
                          <a:solidFill>
                            <a:srgbClr val="002060"/>
                          </a:solidFill>
                          <a:effectLst/>
                          <a:latin typeface="Arial" charset="0"/>
                          <a:ea typeface="Arial" charset="0"/>
                          <a:cs typeface="Arial" charset="0"/>
                        </a:rPr>
                        <a:t>&amp;</a:t>
                      </a:r>
                      <a:r>
                        <a:rPr lang="en-GB" sz="1800" b="0" i="0" baseline="0" dirty="0">
                          <a:solidFill>
                            <a:srgbClr val="002060"/>
                          </a:solidFill>
                          <a:effectLst/>
                          <a:latin typeface="Arial" charset="0"/>
                          <a:ea typeface="Arial" charset="0"/>
                          <a:cs typeface="Arial" charset="0"/>
                        </a:rPr>
                        <a:t> </a:t>
                      </a:r>
                      <a:r>
                        <a:rPr lang="en-GB" sz="1800" b="0" i="0" dirty="0" smtClean="0">
                          <a:solidFill>
                            <a:srgbClr val="002060"/>
                          </a:solidFill>
                          <a:effectLst/>
                          <a:latin typeface="Arial" charset="0"/>
                          <a:ea typeface="Arial" charset="0"/>
                          <a:cs typeface="Arial" charset="0"/>
                        </a:rPr>
                        <a:t>Pascal </a:t>
                      </a:r>
                      <a:r>
                        <a:rPr lang="en-GB" sz="1800" b="0" i="0" dirty="0">
                          <a:solidFill>
                            <a:srgbClr val="002060"/>
                          </a:solidFill>
                          <a:effectLst/>
                          <a:latin typeface="Arial" charset="0"/>
                          <a:ea typeface="Arial" charset="0"/>
                          <a:cs typeface="Arial" charset="0"/>
                        </a:rPr>
                        <a:t>Morin</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4028891817"/>
                  </a:ext>
                </a:extLst>
              </a:tr>
              <a:tr h="3808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16:45-17:00</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en-GB" sz="1800" b="1" i="0" dirty="0">
                          <a:solidFill>
                            <a:srgbClr val="002060"/>
                          </a:solidFill>
                          <a:effectLst/>
                          <a:latin typeface="Arial" charset="0"/>
                          <a:ea typeface="Arial" charset="0"/>
                          <a:cs typeface="Arial" charset="0"/>
                        </a:rPr>
                        <a:t>Towards</a:t>
                      </a:r>
                      <a:r>
                        <a:rPr lang="en-GB" sz="1800" b="1" i="0" baseline="0" dirty="0">
                          <a:solidFill>
                            <a:srgbClr val="002060"/>
                          </a:solidFill>
                          <a:effectLst/>
                          <a:latin typeface="Arial" charset="0"/>
                          <a:ea typeface="Arial" charset="0"/>
                          <a:cs typeface="Arial" charset="0"/>
                        </a:rPr>
                        <a:t> a Strategic Plan for Eurofleets: rationale and first outcomes</a:t>
                      </a:r>
                      <a:endParaRPr lang="it-IT" sz="1800" b="1"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en-GB" sz="1800" b="0" i="0">
                          <a:solidFill>
                            <a:srgbClr val="002060"/>
                          </a:solidFill>
                          <a:effectLst/>
                          <a:latin typeface="Arial" charset="0"/>
                          <a:ea typeface="Arial" charset="0"/>
                          <a:cs typeface="Arial" charset="0"/>
                        </a:rPr>
                        <a:t>Giuseppe Magnifico</a:t>
                      </a:r>
                      <a:endParaRPr lang="it-IT" sz="1800" b="0" i="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363290723"/>
                  </a:ext>
                </a:extLst>
              </a:tr>
              <a:tr h="3808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17:00-17:30</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Open discussion</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nSpc>
                          <a:spcPct val="150000"/>
                        </a:lnSpc>
                        <a:spcBef>
                          <a:spcPts val="600"/>
                        </a:spcBef>
                        <a:spcAft>
                          <a:spcPts val="600"/>
                        </a:spcAft>
                      </a:pPr>
                      <a:r>
                        <a:rPr lang="en-GB" sz="1800" b="0" i="0" dirty="0">
                          <a:solidFill>
                            <a:srgbClr val="002060"/>
                          </a:solidFill>
                          <a:effectLst/>
                          <a:latin typeface="Arial" charset="0"/>
                          <a:ea typeface="Arial" charset="0"/>
                          <a:cs typeface="Arial" charset="0"/>
                        </a:rPr>
                        <a:t>All</a:t>
                      </a:r>
                      <a:endParaRPr lang="it-IT" sz="1800" b="0" i="0" dirty="0">
                        <a:solidFill>
                          <a:srgbClr val="002060"/>
                        </a:solidFill>
                        <a:effectLst/>
                        <a:latin typeface="Arial" charset="0"/>
                        <a:ea typeface="Arial" charset="0"/>
                        <a:cs typeface="Arial"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 xmlns:a16="http://schemas.microsoft.com/office/drawing/2014/main" val="2139707468"/>
                  </a:ext>
                </a:extLst>
              </a:tr>
            </a:tbl>
          </a:graphicData>
        </a:graphic>
      </p:graphicFrame>
    </p:spTree>
    <p:extLst>
      <p:ext uri="{BB962C8B-B14F-4D97-AF65-F5344CB8AC3E}">
        <p14:creationId xmlns:p14="http://schemas.microsoft.com/office/powerpoint/2010/main" val="19466080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CABE396E-8D78-4B8A-99D2-07053050BF0D}"/>
              </a:ext>
            </a:extLst>
          </p:cNvPr>
          <p:cNvSpPr txBox="1">
            <a:spLocks/>
          </p:cNvSpPr>
          <p:nvPr/>
        </p:nvSpPr>
        <p:spPr>
          <a:xfrm>
            <a:off x="1371600" y="2113370"/>
            <a:ext cx="10077930" cy="1825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ctr">
              <a:lnSpc>
                <a:spcPct val="120000"/>
              </a:lnSpc>
            </a:pPr>
            <a:r>
              <a:rPr lang="en-GB" sz="5700" b="1" cap="none" dirty="0"/>
              <a:t>Building Eurofleets Legacy</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221" y="430173"/>
            <a:ext cx="1829661" cy="896893"/>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12" y="295910"/>
            <a:ext cx="1165421" cy="1165421"/>
          </a:xfrm>
          <a:prstGeom prst="rect">
            <a:avLst/>
          </a:prstGeom>
        </p:spPr>
      </p:pic>
    </p:spTree>
    <p:extLst>
      <p:ext uri="{BB962C8B-B14F-4D97-AF65-F5344CB8AC3E}">
        <p14:creationId xmlns:p14="http://schemas.microsoft.com/office/powerpoint/2010/main" val="38670837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50416" y="281384"/>
            <a:ext cx="10955784" cy="1293028"/>
          </a:xfrm>
        </p:spPr>
        <p:txBody>
          <a:bodyPr/>
          <a:lstStyle/>
          <a:p>
            <a:pPr algn="r"/>
            <a:r>
              <a:rPr lang="en-GB" sz="3600" b="1" dirty="0" err="1"/>
              <a:t>EurofleETS</a:t>
            </a:r>
            <a:r>
              <a:rPr lang="en-GB" sz="3600" b="1" dirty="0"/>
              <a:t> 1 and 2 achievements</a:t>
            </a:r>
            <a:br>
              <a:rPr lang="en-GB" sz="3600" b="1" dirty="0"/>
            </a:br>
            <a:endParaRPr lang="en-GB" sz="3600" b="1" dirty="0">
              <a:solidFill>
                <a:srgbClr val="00B0F0"/>
              </a:solidFill>
            </a:endParaRPr>
          </a:p>
        </p:txBody>
      </p:sp>
      <p:sp>
        <p:nvSpPr>
          <p:cNvPr id="8" name="Rettangolo 7">
            <a:extLst>
              <a:ext uri="{FF2B5EF4-FFF2-40B4-BE49-F238E27FC236}">
                <a16:creationId xmlns="" xmlns:a16="http://schemas.microsoft.com/office/drawing/2014/main" id="{BAE6D67D-108E-514C-A531-6F6098858513}"/>
              </a:ext>
            </a:extLst>
          </p:cNvPr>
          <p:cNvSpPr/>
          <p:nvPr/>
        </p:nvSpPr>
        <p:spPr>
          <a:xfrm>
            <a:off x="571500" y="1418113"/>
            <a:ext cx="11090221" cy="3754874"/>
          </a:xfrm>
          <a:prstGeom prst="rect">
            <a:avLst/>
          </a:prstGeom>
        </p:spPr>
        <p:txBody>
          <a:bodyPr wrap="square">
            <a:spAutoFit/>
          </a:bodyPr>
          <a:lstStyle/>
          <a:p>
            <a:pPr marL="450215"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Networking, strategy and fleet management:</a:t>
            </a:r>
          </a:p>
          <a:p>
            <a:pPr marL="450215" marR="358775" algn="just">
              <a:lnSpc>
                <a:spcPct val="110000"/>
              </a:lnSpc>
              <a:spcBef>
                <a:spcPts val="1200"/>
              </a:spcBef>
              <a:spcAft>
                <a:spcPts val="0"/>
              </a:spcAft>
            </a:pPr>
            <a:endParaRPr lang="en-GB" sz="2000" b="1" dirty="0">
              <a:solidFill>
                <a:srgbClr val="002060"/>
              </a:solidFill>
              <a:latin typeface="Arial" charset="0"/>
              <a:ea typeface="Arial" charset="0"/>
              <a:cs typeface="Arial" charset="0"/>
            </a:endParaRPr>
          </a:p>
          <a:p>
            <a:pPr marL="1250315" marR="358775" lvl="1" indent="-342900" algn="just">
              <a:lnSpc>
                <a:spcPct val="110000"/>
              </a:lnSpc>
              <a:spcBef>
                <a:spcPts val="1200"/>
              </a:spcBef>
              <a:buFont typeface="Arial" charset="0"/>
              <a:buChar char="•"/>
            </a:pPr>
            <a:r>
              <a:rPr lang="en-GB" sz="2000" dirty="0">
                <a:solidFill>
                  <a:srgbClr val="002060"/>
                </a:solidFill>
                <a:latin typeface="Arial" charset="0"/>
                <a:ea typeface="Arial" charset="0"/>
                <a:cs typeface="Arial" charset="0"/>
              </a:rPr>
              <a:t>A refined definition of ship classes, whish has served as a support to establish a Database on European Research fleets, technical capacities and national Roadmaps (EF2 2017 – Consortium only),</a:t>
            </a:r>
          </a:p>
          <a:p>
            <a:pPr marL="1250315" marR="358775" lvl="1" indent="-342900" algn="just">
              <a:lnSpc>
                <a:spcPct val="110000"/>
              </a:lnSpc>
              <a:spcBef>
                <a:spcPts val="1200"/>
              </a:spcBef>
              <a:buFont typeface="Arial" charset="0"/>
              <a:buChar char="•"/>
            </a:pPr>
            <a:r>
              <a:rPr lang="en-GB" sz="2000" dirty="0">
                <a:solidFill>
                  <a:srgbClr val="002060"/>
                </a:solidFill>
                <a:latin typeface="Arial" charset="0"/>
                <a:ea typeface="Arial" charset="0"/>
                <a:cs typeface="Arial" charset="0"/>
              </a:rPr>
              <a:t>Regarding Polar Research vessels, partly based on the work done through EF1 and EF2, ARICE FP3 Project has been launched and act now on its own side,</a:t>
            </a:r>
          </a:p>
          <a:p>
            <a:pPr marL="1250315" marR="358775" lvl="1" indent="-342900" algn="just">
              <a:lnSpc>
                <a:spcPct val="110000"/>
              </a:lnSpc>
              <a:spcBef>
                <a:spcPts val="1200"/>
              </a:spcBef>
              <a:buFont typeface="Arial" charset="0"/>
              <a:buChar char="•"/>
            </a:pPr>
            <a:r>
              <a:rPr lang="en-GB" sz="2000" dirty="0">
                <a:solidFill>
                  <a:srgbClr val="002060"/>
                </a:solidFill>
                <a:latin typeface="Arial" charset="0"/>
                <a:ea typeface="Arial" charset="0"/>
                <a:cs typeface="Arial" charset="0"/>
              </a:rPr>
              <a:t>Scenarios for further cooperation and coordination between European Research Fleets have been drawn (EF2 WP4 D4.2 and D4.6 deliverables)</a:t>
            </a:r>
          </a:p>
        </p:txBody>
      </p:sp>
    </p:spTree>
    <p:extLst>
      <p:ext uri="{BB962C8B-B14F-4D97-AF65-F5344CB8AC3E}">
        <p14:creationId xmlns:p14="http://schemas.microsoft.com/office/powerpoint/2010/main" val="38570118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BAE6D67D-108E-514C-A531-6F6098858513}"/>
              </a:ext>
            </a:extLst>
          </p:cNvPr>
          <p:cNvSpPr/>
          <p:nvPr/>
        </p:nvSpPr>
        <p:spPr>
          <a:xfrm>
            <a:off x="635000" y="1094263"/>
            <a:ext cx="11090221" cy="4590424"/>
          </a:xfrm>
          <a:prstGeom prst="rect">
            <a:avLst/>
          </a:prstGeom>
        </p:spPr>
        <p:txBody>
          <a:bodyPr wrap="square">
            <a:spAutoFit/>
          </a:bodyPr>
          <a:lstStyle/>
          <a:p>
            <a:pPr marL="450215"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Access:</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Transnational Access has been the core activity of the EUROFLEETS(1) and EUROFLEETS2 project since one central aim was to provide access for the first time to European Research Vessels –RVs- for all European scientists and their partners, in particular for scientists from nations with limited, or no, access to research vessels and other marine infrastructure, on basis of scientific excellence.</a:t>
            </a:r>
          </a:p>
          <a:p>
            <a:pPr marL="907415" marR="358775" lvl="1" algn="just">
              <a:lnSpc>
                <a:spcPct val="110000"/>
              </a:lnSpc>
              <a:spcBef>
                <a:spcPts val="1200"/>
              </a:spcBef>
            </a:pPr>
            <a:endParaRPr lang="en-US" sz="2000" dirty="0">
              <a:solidFill>
                <a:srgbClr val="002060"/>
              </a:solidFill>
              <a:latin typeface="Arial" charset="0"/>
              <a:ea typeface="Arial" charset="0"/>
              <a:cs typeface="Arial" charset="0"/>
            </a:endParaRP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EUROFLEETS projects were successful in accomplishing 8 pan-European calls and an evaluation process for ship-time and equipment-time proposals. Several documentations were produced ; they describe the definition and practical management of the calls including regional calls, and the more strategic objective which aimed to work towards a shared evaluation of European calls for ship-time.</a:t>
            </a:r>
            <a:endParaRPr lang="en-GB" sz="2000" dirty="0">
              <a:solidFill>
                <a:srgbClr val="002060"/>
              </a:solidFill>
              <a:latin typeface="Arial" charset="0"/>
              <a:ea typeface="Arial" charset="0"/>
              <a:cs typeface="Arial" charset="0"/>
            </a:endParaRPr>
          </a:p>
        </p:txBody>
      </p:sp>
      <p:sp>
        <p:nvSpPr>
          <p:cNvPr id="4" name="Titolo 1"/>
          <p:cNvSpPr txBox="1">
            <a:spLocks/>
          </p:cNvSpPr>
          <p:nvPr/>
        </p:nvSpPr>
        <p:spPr>
          <a:xfrm>
            <a:off x="550416" y="281384"/>
            <a:ext cx="10955784"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600" b="1"/>
              <a:t>EurofleETS 1 and 2 achievements</a:t>
            </a:r>
            <a:br>
              <a:rPr lang="en-GB" sz="3600" b="1"/>
            </a:br>
            <a:endParaRPr lang="en-GB" sz="3600" b="1">
              <a:solidFill>
                <a:srgbClr val="00B0F0"/>
              </a:solidFill>
            </a:endParaRPr>
          </a:p>
        </p:txBody>
      </p:sp>
    </p:spTree>
    <p:extLst>
      <p:ext uri="{BB962C8B-B14F-4D97-AF65-F5344CB8AC3E}">
        <p14:creationId xmlns:p14="http://schemas.microsoft.com/office/powerpoint/2010/main" val="228376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BAE6D67D-108E-514C-A531-6F6098858513}"/>
              </a:ext>
            </a:extLst>
          </p:cNvPr>
          <p:cNvSpPr/>
          <p:nvPr/>
        </p:nvSpPr>
        <p:spPr>
          <a:xfrm>
            <a:off x="711200" y="1145063"/>
            <a:ext cx="11090221" cy="4359142"/>
          </a:xfrm>
          <a:prstGeom prst="rect">
            <a:avLst/>
          </a:prstGeom>
        </p:spPr>
        <p:txBody>
          <a:bodyPr wrap="square">
            <a:spAutoFit/>
          </a:bodyPr>
          <a:lstStyle/>
          <a:p>
            <a:pPr marL="450215"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Training :</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One objective of the EUROFLEETS(1) and EUROFLEETS2 projects was to contribute to the training of the next generation of European marine scientists and technicians</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In this view, several actions were carried out. The proposed actions range from</a:t>
            </a:r>
          </a:p>
          <a:p>
            <a:pPr marL="1707515" marR="358775" lvl="2" indent="-342900" algn="just">
              <a:lnSpc>
                <a:spcPct val="110000"/>
              </a:lnSpc>
              <a:spcBef>
                <a:spcPts val="1200"/>
              </a:spcBef>
              <a:buFont typeface="Arial" charset="0"/>
              <a:buChar char="•"/>
            </a:pPr>
            <a:r>
              <a:rPr lang="en-US" dirty="0">
                <a:solidFill>
                  <a:srgbClr val="002060"/>
                </a:solidFill>
                <a:latin typeface="Arial" charset="0"/>
                <a:ea typeface="Arial" charset="0"/>
                <a:cs typeface="Arial" charset="0"/>
              </a:rPr>
              <a:t>the organization of specific workshops to help young scientists to write successful applications to the EUROFLEETS2 ship-time calls,</a:t>
            </a:r>
          </a:p>
          <a:p>
            <a:pPr marL="1707515" marR="358775" lvl="2" indent="-342900" algn="just">
              <a:lnSpc>
                <a:spcPct val="110000"/>
              </a:lnSpc>
              <a:spcBef>
                <a:spcPts val="1200"/>
              </a:spcBef>
              <a:buFont typeface="Arial" charset="0"/>
              <a:buChar char="•"/>
            </a:pPr>
            <a:r>
              <a:rPr lang="en-US" dirty="0">
                <a:solidFill>
                  <a:srgbClr val="002060"/>
                </a:solidFill>
                <a:latin typeface="Arial" charset="0"/>
                <a:ea typeface="Arial" charset="0"/>
                <a:cs typeface="Arial" charset="0"/>
              </a:rPr>
              <a:t>the organization of ship-based practical training courses and a pilot experiment of a Floating University,</a:t>
            </a:r>
          </a:p>
          <a:p>
            <a:pPr marL="1707515" marR="358775" lvl="2" indent="-342900" algn="just">
              <a:lnSpc>
                <a:spcPct val="110000"/>
              </a:lnSpc>
              <a:spcBef>
                <a:spcPts val="1200"/>
              </a:spcBef>
              <a:buFont typeface="Arial" charset="0"/>
              <a:buChar char="•"/>
            </a:pPr>
            <a:r>
              <a:rPr lang="en-US" dirty="0">
                <a:solidFill>
                  <a:srgbClr val="002060"/>
                </a:solidFill>
                <a:latin typeface="Arial" charset="0"/>
                <a:ea typeface="Arial" charset="0"/>
                <a:cs typeface="Arial" charset="0"/>
              </a:rPr>
              <a:t>several actions fostering the recruitment of students, young marine researchers, technicians and high-school teachers for the embarked teams of TNA funded cruises.</a:t>
            </a:r>
            <a:endParaRPr lang="en-GB" dirty="0">
              <a:solidFill>
                <a:srgbClr val="002060"/>
              </a:solidFill>
              <a:latin typeface="Arial" charset="0"/>
              <a:ea typeface="Arial" charset="0"/>
              <a:cs typeface="Arial" charset="0"/>
            </a:endParaRPr>
          </a:p>
        </p:txBody>
      </p:sp>
      <p:sp>
        <p:nvSpPr>
          <p:cNvPr id="4" name="Titolo 1"/>
          <p:cNvSpPr txBox="1">
            <a:spLocks/>
          </p:cNvSpPr>
          <p:nvPr/>
        </p:nvSpPr>
        <p:spPr>
          <a:xfrm>
            <a:off x="550416" y="281384"/>
            <a:ext cx="10955784"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600" b="1"/>
              <a:t>EurofleETS 1 and 2 achievements</a:t>
            </a:r>
            <a:br>
              <a:rPr lang="en-GB" sz="3600" b="1"/>
            </a:br>
            <a:endParaRPr lang="en-GB" sz="3600" b="1">
              <a:solidFill>
                <a:srgbClr val="00B0F0"/>
              </a:solidFill>
            </a:endParaRPr>
          </a:p>
        </p:txBody>
      </p:sp>
    </p:spTree>
    <p:extLst>
      <p:ext uri="{BB962C8B-B14F-4D97-AF65-F5344CB8AC3E}">
        <p14:creationId xmlns:p14="http://schemas.microsoft.com/office/powerpoint/2010/main" val="25891189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BAE6D67D-108E-514C-A531-6F6098858513}"/>
              </a:ext>
            </a:extLst>
          </p:cNvPr>
          <p:cNvSpPr/>
          <p:nvPr/>
        </p:nvSpPr>
        <p:spPr>
          <a:xfrm>
            <a:off x="717550" y="1208563"/>
            <a:ext cx="11090221" cy="4401205"/>
          </a:xfrm>
          <a:prstGeom prst="rect">
            <a:avLst/>
          </a:prstGeom>
        </p:spPr>
        <p:txBody>
          <a:bodyPr wrap="square">
            <a:spAutoFit/>
          </a:bodyPr>
          <a:lstStyle/>
          <a:p>
            <a:pPr marL="450215" marR="358775" algn="just">
              <a:lnSpc>
                <a:spcPct val="110000"/>
              </a:lnSpc>
              <a:spcBef>
                <a:spcPts val="1200"/>
              </a:spcBef>
              <a:spcAft>
                <a:spcPts val="0"/>
              </a:spcAft>
            </a:pPr>
            <a:r>
              <a:rPr lang="en-GB" sz="2000" b="1" dirty="0">
                <a:solidFill>
                  <a:srgbClr val="002060"/>
                </a:solidFill>
                <a:latin typeface="Arial" charset="0"/>
                <a:ea typeface="Arial" charset="0"/>
                <a:cs typeface="Arial" charset="0"/>
              </a:rPr>
              <a:t>Technical aspects :</a:t>
            </a:r>
          </a:p>
          <a:p>
            <a:pPr marL="450215" marR="358775" algn="just">
              <a:lnSpc>
                <a:spcPct val="110000"/>
              </a:lnSpc>
              <a:spcBef>
                <a:spcPts val="1200"/>
              </a:spcBef>
              <a:spcAft>
                <a:spcPts val="0"/>
              </a:spcAft>
            </a:pPr>
            <a:endParaRPr lang="en-GB" sz="2000" b="1" dirty="0">
              <a:solidFill>
                <a:srgbClr val="002060"/>
              </a:solidFill>
              <a:latin typeface="Arial" charset="0"/>
              <a:ea typeface="Arial" charset="0"/>
              <a:cs typeface="Arial" charset="0"/>
            </a:endParaRP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Development of a new Large </a:t>
            </a:r>
            <a:r>
              <a:rPr lang="en-US" sz="2000" dirty="0" err="1">
                <a:solidFill>
                  <a:srgbClr val="002060"/>
                </a:solidFill>
                <a:latin typeface="Arial" charset="0"/>
                <a:ea typeface="Arial" charset="0"/>
                <a:cs typeface="Arial" charset="0"/>
              </a:rPr>
              <a:t>EXchangeable</a:t>
            </a:r>
            <a:r>
              <a:rPr lang="en-US" sz="2000" dirty="0">
                <a:solidFill>
                  <a:srgbClr val="002060"/>
                </a:solidFill>
                <a:latin typeface="Arial" charset="0"/>
                <a:ea typeface="Arial" charset="0"/>
                <a:cs typeface="Arial" charset="0"/>
              </a:rPr>
              <a:t> Instruments (LEXI) database, and full interface specifications in order to guarantee the feasibility of the exchange of equipment,</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Guidelines and recommendations regarding RV eco-design, noise end vibration reduction, optimization of existing vessels,</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Generic designs of multipurpose RRVs : BRV35 and RRV50 design</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Joint technical research on Underwater System technologies,</a:t>
            </a:r>
          </a:p>
          <a:p>
            <a:pPr marL="1250315" marR="358775" lvl="1" indent="-342900" algn="just">
              <a:lnSpc>
                <a:spcPct val="110000"/>
              </a:lnSpc>
              <a:spcBef>
                <a:spcPts val="1200"/>
              </a:spcBef>
              <a:buFont typeface="Arial" charset="0"/>
              <a:buChar char="•"/>
            </a:pPr>
            <a:r>
              <a:rPr lang="en-US" sz="2000" dirty="0">
                <a:solidFill>
                  <a:srgbClr val="002060"/>
                </a:solidFill>
                <a:latin typeface="Arial" charset="0"/>
                <a:ea typeface="Arial" charset="0"/>
                <a:cs typeface="Arial" charset="0"/>
              </a:rPr>
              <a:t>Joint technical research on software and tools</a:t>
            </a:r>
          </a:p>
        </p:txBody>
      </p:sp>
      <p:sp>
        <p:nvSpPr>
          <p:cNvPr id="4" name="Titolo 1"/>
          <p:cNvSpPr txBox="1">
            <a:spLocks/>
          </p:cNvSpPr>
          <p:nvPr/>
        </p:nvSpPr>
        <p:spPr>
          <a:xfrm>
            <a:off x="550416" y="281384"/>
            <a:ext cx="10955784"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cap="all" baseline="0" dirty="0">
                <a:solidFill>
                  <a:srgbClr val="0070C0"/>
                </a:solidFill>
                <a:latin typeface="Arial" panose="020B0604020202020204" pitchFamily="34" charset="0"/>
                <a:ea typeface="+mj-ea"/>
                <a:cs typeface="Arial" panose="020B0604020202020204" pitchFamily="34" charset="0"/>
              </a:defRPr>
            </a:lvl1pPr>
          </a:lstStyle>
          <a:p>
            <a:pPr algn="r"/>
            <a:r>
              <a:rPr lang="en-GB" sz="3600" b="1"/>
              <a:t>EurofleETS 1 and 2 achievements</a:t>
            </a:r>
            <a:br>
              <a:rPr lang="en-GB" sz="3600" b="1"/>
            </a:br>
            <a:endParaRPr lang="en-GB" sz="3600" b="1">
              <a:solidFill>
                <a:srgbClr val="00B0F0"/>
              </a:solidFill>
            </a:endParaRPr>
          </a:p>
        </p:txBody>
      </p:sp>
    </p:spTree>
    <p:extLst>
      <p:ext uri="{BB962C8B-B14F-4D97-AF65-F5344CB8AC3E}">
        <p14:creationId xmlns:p14="http://schemas.microsoft.com/office/powerpoint/2010/main" val="39538657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asto de Vapor">
  <a:themeElements>
    <a:clrScheme name="Vermelh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asto de Vapor">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sto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4216</Words>
  <Application>Microsoft Macintosh PowerPoint</Application>
  <PresentationFormat>Personalizzato</PresentationFormat>
  <Paragraphs>404</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Rasto de Vapor</vt:lpstr>
      <vt:lpstr>Presentazione di PowerPoint</vt:lpstr>
      <vt:lpstr>Wp8 main objectives</vt:lpstr>
      <vt:lpstr>WP8 partners</vt:lpstr>
      <vt:lpstr> Session – Agenda </vt:lpstr>
      <vt:lpstr>Presentazione di PowerPoint</vt:lpstr>
      <vt:lpstr>EurofleETS 1 and 2 achievements </vt:lpstr>
      <vt:lpstr>Presentazione di PowerPoint</vt:lpstr>
      <vt:lpstr>Presentazione di PowerPoint</vt:lpstr>
      <vt:lpstr>Presentazione di PowerPoint</vt:lpstr>
      <vt:lpstr>Presentazione di PowerPoint</vt:lpstr>
      <vt:lpstr>Presentazione di PowerPoint</vt:lpstr>
      <vt:lpstr>Wp8 main objectives</vt:lpstr>
      <vt:lpstr>What is strategy? </vt:lpstr>
      <vt:lpstr>The strategic Process</vt:lpstr>
      <vt:lpstr>The strategic Process</vt:lpstr>
      <vt:lpstr>1. Set aspirationS</vt:lpstr>
      <vt:lpstr>2. ANALYZE THE ENVIRONMENT   PESTLE Analysis</vt:lpstr>
      <vt:lpstr>3. Decide on positioning S.w.o.t. Analysis</vt:lpstr>
      <vt:lpstr>4. STRATEGIC PLAN</vt:lpstr>
      <vt:lpstr>Developing Eurofleets Strategic Plan Brainstorming session Launched on 26 march 2019 </vt:lpstr>
      <vt:lpstr>Developing Eurofleets Strategic Plan Brainstorming session – first outcomes</vt:lpstr>
      <vt:lpstr>Developing Eurofleets Strategic Plan Brainstorming session – first outcomes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Sandra Sá</dc:creator>
  <cp:lastModifiedBy>UPO</cp:lastModifiedBy>
  <cp:revision>274</cp:revision>
  <dcterms:created xsi:type="dcterms:W3CDTF">2019-02-22T12:28:36Z</dcterms:created>
  <dcterms:modified xsi:type="dcterms:W3CDTF">2019-06-12T04:20:06Z</dcterms:modified>
</cp:coreProperties>
</file>